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6" Type="http://schemas.microsoft.com/office/2020/02/relationships/classificationlabels" Target="docMetadata/LabelInfo.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sldIdLst>
    <p:sldId id="530" r:id="rId5"/>
    <p:sldId id="531" r:id="rId6"/>
    <p:sldId id="545" r:id="rId7"/>
    <p:sldId id="547" r:id="rId8"/>
    <p:sldId id="546" r:id="rId9"/>
    <p:sldId id="580" r:id="rId10"/>
    <p:sldId id="548" r:id="rId11"/>
    <p:sldId id="581" r:id="rId12"/>
    <p:sldId id="552" r:id="rId13"/>
    <p:sldId id="549" r:id="rId14"/>
    <p:sldId id="550" r:id="rId15"/>
    <p:sldId id="555" r:id="rId16"/>
    <p:sldId id="559" r:id="rId17"/>
    <p:sldId id="554" r:id="rId18"/>
    <p:sldId id="556" r:id="rId19"/>
    <p:sldId id="558" r:id="rId20"/>
    <p:sldId id="565" r:id="rId21"/>
    <p:sldId id="582" r:id="rId22"/>
    <p:sldId id="563" r:id="rId23"/>
    <p:sldId id="569" r:id="rId24"/>
    <p:sldId id="583" r:id="rId25"/>
    <p:sldId id="567" r:id="rId26"/>
    <p:sldId id="564" r:id="rId27"/>
    <p:sldId id="584" r:id="rId28"/>
    <p:sldId id="585" r:id="rId29"/>
    <p:sldId id="568" r:id="rId30"/>
    <p:sldId id="570" r:id="rId31"/>
    <p:sldId id="574" r:id="rId32"/>
    <p:sldId id="575" r:id="rId33"/>
    <p:sldId id="576" r:id="rId34"/>
    <p:sldId id="577" r:id="rId35"/>
    <p:sldId id="586" r:id="rId36"/>
    <p:sldId id="578" r:id="rId37"/>
    <p:sldId id="587" r:id="rId38"/>
    <p:sldId id="579" r:id="rId39"/>
    <p:sldId id="54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2EE"/>
    <a:srgbClr val="F01688"/>
    <a:srgbClr val="2F21F3"/>
    <a:srgbClr val="FEB52B"/>
    <a:srgbClr val="F01689"/>
    <a:srgbClr val="6F22E3"/>
    <a:srgbClr val="E218A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9" Type="http://schemas.openxmlformats.org/officeDocument/2006/relationships/slide" Target="slides/slide35.xml" /><Relationship Id="rId3" Type="http://schemas.openxmlformats.org/officeDocument/2006/relationships/customXml" Target="../customXml/item3.xml" /><Relationship Id="rId21" Type="http://schemas.openxmlformats.org/officeDocument/2006/relationships/slide" Target="slides/slide17.xml" /><Relationship Id="rId34" Type="http://schemas.openxmlformats.org/officeDocument/2006/relationships/slide" Target="slides/slide30.xml" /><Relationship Id="rId42" Type="http://schemas.openxmlformats.org/officeDocument/2006/relationships/commentAuthors" Target="commentAuthors.xml" /><Relationship Id="rId47" Type="http://schemas.microsoft.com/office/2018/10/relationships/authors" Target="author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slide" Target="slides/slide29.xml" /><Relationship Id="rId38" Type="http://schemas.openxmlformats.org/officeDocument/2006/relationships/slide" Target="slides/slide34.xml" /><Relationship Id="rId46" Type="http://schemas.openxmlformats.org/officeDocument/2006/relationships/tableStyles" Target="tableStyles.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41" Type="http://schemas.openxmlformats.org/officeDocument/2006/relationships/notesMaster" Target="notesMasters/notesMaster1.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slide" Target="slides/slide28.xml" /><Relationship Id="rId37" Type="http://schemas.openxmlformats.org/officeDocument/2006/relationships/slide" Target="slides/slide33.xml" /><Relationship Id="rId40" Type="http://schemas.openxmlformats.org/officeDocument/2006/relationships/slide" Target="slides/slide36.xml" /><Relationship Id="rId45" Type="http://schemas.openxmlformats.org/officeDocument/2006/relationships/theme" Target="theme/theme1.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36" Type="http://schemas.openxmlformats.org/officeDocument/2006/relationships/slide" Target="slides/slide32.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slide" Target="slides/slide27.xml" /><Relationship Id="rId44"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35" Type="http://schemas.openxmlformats.org/officeDocument/2006/relationships/slide" Target="slides/slide31.xml" /><Relationship Id="rId43"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4/8/2024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dirty="0"/>
              <a:t>Crypto: investing &amp; trading</a:t>
            </a:r>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dirty="0"/>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dirty="0"/>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dirty="0"/>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dirty="0"/>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dirty="0"/>
              <a:t>Click icon to add picture</a:t>
            </a:r>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dirty="0"/>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dirty="0"/>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dirty="0"/>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dirty="0"/>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dirty="0"/>
              <a:t>Click icon to add picture</a:t>
            </a:r>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dirty="0"/>
              <a:t>Click icon to add picture</a:t>
            </a:r>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dirty="0"/>
              <a:t>Click icon to add picture</a:t>
            </a:r>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dirty="0"/>
              <a:t>Click icon to add picture</a:t>
            </a:r>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dirty="0"/>
              <a:t>Click icon to add picture</a:t>
            </a:r>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dirty="0"/>
              <a:t>Crypto: investing &amp; trading</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Crypto: investing &amp; trading</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dirty="0"/>
              <a:t>Crypto: investing &amp; trading</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dirty="0"/>
              <a:t>Crypto: investing &amp; trading</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dirty="0"/>
              <a:t>Crypto: investing &amp; trading</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dirty="0"/>
              <a:t>Crypto: investing &amp; trading</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dirty="0"/>
              <a:t>Crypto: investing &amp; trading</a:t>
            </a:r>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dirty="0"/>
              <a:t>Crypto: investing &amp; trading</a:t>
            </a:r>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dirty="0"/>
              <a:t>Click icon to add picture</a:t>
            </a:r>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dirty="0"/>
              <a:t>Click icon to add picture</a:t>
            </a:r>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dirty="0"/>
              <a:t>Click icon to add picture</a:t>
            </a:r>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dirty="0"/>
              <a:t>Click icon to add picture</a:t>
            </a:r>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dirty="0"/>
              <a:t>Click icon to add picture</a:t>
            </a:r>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dirty="0"/>
              <a:t>Crypto: investing &amp; trading</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21" Type="http://schemas.openxmlformats.org/officeDocument/2006/relationships/image" Target="../media/image1.png"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theme" Target="../theme/theme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dirty="0"/>
              <a:t>Crypto: investing &amp; trading</a:t>
            </a:r>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hyperlink" Target="https://www.kaggle.com/datasets/bhavikjikadara/loan-status-prediction" TargetMode="Externa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17.xml" /></Relationships>
</file>

<file path=ppt/slides/_rels/slide1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png" /><Relationship Id="rId1" Type="http://schemas.openxmlformats.org/officeDocument/2006/relationships/slideLayout" Target="../slideLayouts/slideLayout6.xml" /><Relationship Id="rId4" Type="http://schemas.openxmlformats.org/officeDocument/2006/relationships/image" Target="../media/image10.png" /></Relationships>
</file>

<file path=ppt/slides/_rels/slide15.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17.xml" /></Relationships>
</file>

<file path=ppt/slides/_rels/slide18.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17.xml" /><Relationship Id="rId5" Type="http://schemas.openxmlformats.org/officeDocument/2006/relationships/image" Target="../media/image18.png" /><Relationship Id="rId4" Type="http://schemas.openxmlformats.org/officeDocument/2006/relationships/image" Target="../media/image17.png" /></Relationships>
</file>

<file path=ppt/slides/_rels/slide19.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17.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 /></Relationships>
</file>

<file path=ppt/slides/_rels/slide22.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1.png" /><Relationship Id="rId1" Type="http://schemas.openxmlformats.org/officeDocument/2006/relationships/slideLayout" Target="../slideLayouts/slideLayout9.xml" /><Relationship Id="rId4" Type="http://schemas.openxmlformats.org/officeDocument/2006/relationships/image" Target="../media/image22.jpe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9.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3.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a:xfrm>
            <a:off x="1133856" y="272955"/>
            <a:ext cx="9921240" cy="3575714"/>
          </a:xfrm>
        </p:spPr>
        <p:txBody>
          <a:bodyPr/>
          <a:lstStyle/>
          <a:p>
            <a:r>
              <a:rPr lang="en-US" u="sng" dirty="0">
                <a:latin typeface="Bahnschrift" panose="020B0502040204020203" pitchFamily="34" charset="0"/>
              </a:rPr>
              <a:t>Loan Status Prediction model</a:t>
            </a:r>
            <a:br>
              <a:rPr lang="en-US" u="sng" dirty="0">
                <a:latin typeface="Bahnschrift" panose="020B0502040204020203" pitchFamily="34" charset="0"/>
              </a:rPr>
            </a:br>
            <a:br>
              <a:rPr lang="en-US" sz="100" u="sng" dirty="0">
                <a:latin typeface="Bahnschrift" panose="020B0502040204020203" pitchFamily="34" charset="0"/>
              </a:rPr>
            </a:br>
            <a:r>
              <a:rPr lang="en-US" sz="4400" u="sng" dirty="0">
                <a:latin typeface="+mn-lt"/>
              </a:rPr>
              <a:t>A</a:t>
            </a:r>
            <a:br>
              <a:rPr lang="en-US" sz="4400" u="sng" dirty="0">
                <a:latin typeface="+mn-lt"/>
              </a:rPr>
            </a:br>
            <a:r>
              <a:rPr lang="en-US" sz="4400" u="sng" dirty="0">
                <a:latin typeface="+mn-lt"/>
              </a:rPr>
              <a:t>Machine Learning    PROJECT</a:t>
            </a:r>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a:xfrm>
            <a:off x="2560320" y="4261103"/>
            <a:ext cx="7068312" cy="2264387"/>
          </a:xfrm>
        </p:spPr>
        <p:txBody>
          <a:bodyPr/>
          <a:lstStyle/>
          <a:p>
            <a:r>
              <a:rPr lang="en-US" b="1" dirty="0"/>
              <a:t>Alok Ranjan – (2K22/SE/15)</a:t>
            </a:r>
          </a:p>
          <a:p>
            <a:r>
              <a:rPr lang="en-US" b="1" dirty="0"/>
              <a:t>Farhan </a:t>
            </a:r>
            <a:r>
              <a:rPr lang="en-US" b="1" dirty="0" err="1"/>
              <a:t>Jafar</a:t>
            </a:r>
            <a:r>
              <a:rPr lang="en-US" b="1" dirty="0"/>
              <a:t> – (2K22/SE/63)</a:t>
            </a:r>
          </a:p>
          <a:p>
            <a:r>
              <a:rPr lang="en-US" b="1" dirty="0"/>
              <a:t>Batch – A1</a:t>
            </a:r>
          </a:p>
          <a:p>
            <a:r>
              <a:rPr lang="en-US" b="1" dirty="0"/>
              <a:t>Subject Code – SE 204</a:t>
            </a:r>
          </a:p>
          <a:p>
            <a:endParaRPr lang="en-US" dirty="0"/>
          </a:p>
        </p:txBody>
      </p:sp>
    </p:spTree>
    <p:extLst>
      <p:ext uri="{BB962C8B-B14F-4D97-AF65-F5344CB8AC3E}">
        <p14:creationId xmlns:p14="http://schemas.microsoft.com/office/powerpoint/2010/main" val="172349111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8D4BDA-CC49-BC84-1B95-DCEA6FAEE0C3}"/>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
        <p:nvSpPr>
          <p:cNvPr id="4" name="Title 3">
            <a:extLst>
              <a:ext uri="{FF2B5EF4-FFF2-40B4-BE49-F238E27FC236}">
                <a16:creationId xmlns:a16="http://schemas.microsoft.com/office/drawing/2014/main" id="{0E8D65D7-6916-F223-9505-3C9984FD8131}"/>
              </a:ext>
            </a:extLst>
          </p:cNvPr>
          <p:cNvSpPr>
            <a:spLocks noGrp="1"/>
          </p:cNvSpPr>
          <p:nvPr>
            <p:ph type="title"/>
          </p:nvPr>
        </p:nvSpPr>
        <p:spPr>
          <a:xfrm>
            <a:off x="1536192" y="187452"/>
            <a:ext cx="8878824" cy="1069848"/>
          </a:xfrm>
        </p:spPr>
        <p:txBody>
          <a:bodyPr/>
          <a:lstStyle/>
          <a:p>
            <a:r>
              <a:rPr lang="en-IN" dirty="0"/>
              <a:t>Dataset</a:t>
            </a:r>
          </a:p>
        </p:txBody>
      </p:sp>
      <p:sp>
        <p:nvSpPr>
          <p:cNvPr id="5" name="Content Placeholder 4">
            <a:extLst>
              <a:ext uri="{FF2B5EF4-FFF2-40B4-BE49-F238E27FC236}">
                <a16:creationId xmlns:a16="http://schemas.microsoft.com/office/drawing/2014/main" id="{B9443341-E14E-E505-0183-BF8525BBBD10}"/>
              </a:ext>
            </a:extLst>
          </p:cNvPr>
          <p:cNvSpPr>
            <a:spLocks noGrp="1"/>
          </p:cNvSpPr>
          <p:nvPr>
            <p:ph idx="1"/>
          </p:nvPr>
        </p:nvSpPr>
        <p:spPr>
          <a:xfrm>
            <a:off x="1536192" y="1469898"/>
            <a:ext cx="9855708" cy="4340352"/>
          </a:xfrm>
        </p:spPr>
        <p:txBody>
          <a:bodyPr/>
          <a:lstStyle/>
          <a:p>
            <a:pPr fontAlgn="base"/>
            <a:r>
              <a:rPr lang="en-IN" dirty="0"/>
              <a:t>Name of the Dataset – </a:t>
            </a:r>
            <a:r>
              <a:rPr lang="en-US" b="1" dirty="0"/>
              <a:t>Loan Status Prediction</a:t>
            </a:r>
          </a:p>
          <a:p>
            <a:r>
              <a:rPr lang="en-IN" dirty="0"/>
              <a:t>Source – </a:t>
            </a:r>
            <a:r>
              <a:rPr lang="en-IN" dirty="0" err="1"/>
              <a:t>Kaggle</a:t>
            </a:r>
            <a:r>
              <a:rPr lang="en-IN" dirty="0"/>
              <a:t> (link </a:t>
            </a:r>
            <a:r>
              <a:rPr lang="en-US" dirty="0"/>
              <a:t>🔗 </a:t>
            </a:r>
            <a:r>
              <a:rPr lang="en-IN" dirty="0">
                <a:hlinkClick r:id="rId2"/>
              </a:rPr>
              <a:t>https://www.kaggle.com/datasets/bhavikjikadara/loan-status-prediction</a:t>
            </a:r>
            <a:r>
              <a:rPr lang="en-IN" dirty="0"/>
              <a:t>:)</a:t>
            </a:r>
          </a:p>
          <a:p>
            <a:r>
              <a:rPr lang="en-IN" dirty="0"/>
              <a:t>For Unprocessed Data – </a:t>
            </a:r>
          </a:p>
          <a:p>
            <a:pPr lvl="1"/>
            <a:r>
              <a:rPr lang="en-IN" dirty="0"/>
              <a:t>Number of features – 13</a:t>
            </a:r>
          </a:p>
          <a:p>
            <a:pPr lvl="1"/>
            <a:r>
              <a:rPr lang="en-IN" dirty="0"/>
              <a:t>Number of Instances - 381</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07" t="16140" r="407" b="8321"/>
          <a:stretch/>
        </p:blipFill>
        <p:spPr>
          <a:xfrm>
            <a:off x="5322626" y="3548513"/>
            <a:ext cx="5325561" cy="2261737"/>
          </a:xfrm>
          <a:prstGeom prst="rect">
            <a:avLst/>
          </a:prstGeom>
        </p:spPr>
      </p:pic>
    </p:spTree>
    <p:extLst>
      <p:ext uri="{BB962C8B-B14F-4D97-AF65-F5344CB8AC3E}">
        <p14:creationId xmlns:p14="http://schemas.microsoft.com/office/powerpoint/2010/main" val="34967265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3AAA981-5633-EDBF-097E-73EDF18386F6}"/>
              </a:ext>
            </a:extLst>
          </p:cNvPr>
          <p:cNvSpPr>
            <a:spLocks noGrp="1"/>
          </p:cNvSpPr>
          <p:nvPr>
            <p:ph idx="1"/>
          </p:nvPr>
        </p:nvSpPr>
        <p:spPr>
          <a:xfrm>
            <a:off x="831602" y="408327"/>
            <a:ext cx="9808083" cy="6306371"/>
          </a:xfrm>
        </p:spPr>
        <p:txBody>
          <a:bodyPr vert="horz" lIns="91440" tIns="45720" rIns="91440" bIns="45720" rtlCol="0" anchor="t">
            <a:noAutofit/>
          </a:bodyPr>
          <a:lstStyle/>
          <a:p>
            <a:pPr marL="347345" indent="-347345"/>
            <a:r>
              <a:rPr lang="en-IN" dirty="0">
                <a:cs typeface="Segoe UI"/>
              </a:rPr>
              <a:t>After data processing – </a:t>
            </a:r>
            <a:endParaRPr lang="en-US" dirty="0"/>
          </a:p>
          <a:p>
            <a:pPr lvl="1" indent="-347345"/>
            <a:r>
              <a:rPr lang="en-IN" dirty="0">
                <a:cs typeface="Segoe UI"/>
              </a:rPr>
              <a:t>Number of features – 13</a:t>
            </a:r>
          </a:p>
          <a:p>
            <a:pPr lvl="1" indent="-347345"/>
            <a:r>
              <a:rPr lang="en-IN" dirty="0">
                <a:cs typeface="Segoe UI"/>
              </a:rPr>
              <a:t>Number of Instances – 308</a:t>
            </a:r>
          </a:p>
          <a:p>
            <a:pPr marL="347345" indent="-347345"/>
            <a:r>
              <a:rPr lang="en-IN" dirty="0">
                <a:cs typeface="Segoe UI"/>
              </a:rPr>
              <a:t>Output Variable Name – Class </a:t>
            </a:r>
            <a:endParaRPr lang="en-IN" dirty="0"/>
          </a:p>
          <a:p>
            <a:pPr>
              <a:lnSpc>
                <a:spcPct val="100000"/>
              </a:lnSpc>
            </a:pPr>
            <a:r>
              <a:rPr lang="en-US" dirty="0"/>
              <a:t>Description: Classifies whether a loan application was approved or not based on various features used within the collected dataset. </a:t>
            </a:r>
          </a:p>
          <a:p>
            <a:pPr>
              <a:lnSpc>
                <a:spcPct val="100000"/>
              </a:lnSpc>
            </a:pPr>
            <a:r>
              <a:rPr lang="en-US" dirty="0"/>
              <a:t>Data Type: Categorical </a:t>
            </a:r>
          </a:p>
          <a:p>
            <a:pPr>
              <a:lnSpc>
                <a:spcPct val="100000"/>
              </a:lnSpc>
            </a:pPr>
            <a:r>
              <a:rPr lang="en-US" dirty="0"/>
              <a:t>Data Scale: Nominal Classes:</a:t>
            </a:r>
          </a:p>
          <a:p>
            <a:pPr>
              <a:lnSpc>
                <a:spcPct val="100000"/>
              </a:lnSpc>
            </a:pPr>
            <a:r>
              <a:rPr lang="en-US" dirty="0"/>
              <a:t>Class 1: Loan Approved</a:t>
            </a:r>
          </a:p>
          <a:p>
            <a:pPr>
              <a:lnSpc>
                <a:spcPct val="100000"/>
              </a:lnSpc>
            </a:pPr>
            <a:r>
              <a:rPr lang="en-US" dirty="0"/>
              <a:t>Class 0: Loan Not Approved</a:t>
            </a:r>
          </a:p>
          <a:p>
            <a:pPr marL="347345" indent="-347345"/>
            <a:r>
              <a:rPr lang="en-IN" dirty="0">
                <a:cs typeface="Segoe UI"/>
              </a:rPr>
              <a:t>Data type of all Independent variables: Mixed</a:t>
            </a:r>
          </a:p>
          <a:p>
            <a:pPr marL="347345" indent="-347345"/>
            <a:r>
              <a:rPr lang="en-IN" dirty="0">
                <a:cs typeface="Segoe UI"/>
              </a:rPr>
              <a:t>Data scale of all Independent variables: Ratio</a:t>
            </a:r>
          </a:p>
        </p:txBody>
      </p:sp>
    </p:spTree>
    <p:extLst>
      <p:ext uri="{BB962C8B-B14F-4D97-AF65-F5344CB8AC3E}">
        <p14:creationId xmlns:p14="http://schemas.microsoft.com/office/powerpoint/2010/main" val="403173406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C3151D-C17C-FD59-8363-F924CC364876}"/>
              </a:ext>
            </a:extLst>
          </p:cNvPr>
          <p:cNvSpPr>
            <a:spLocks noGrp="1"/>
          </p:cNvSpPr>
          <p:nvPr>
            <p:ph type="sldNum" sz="quarter" idx="11"/>
          </p:nvPr>
        </p:nvSpPr>
        <p:spPr/>
        <p:txBody>
          <a:bodyPr/>
          <a:lstStyle/>
          <a:p>
            <a:fld id="{294A09A9-5501-47C1-A89A-A340965A2BE2}" type="slidenum">
              <a:rPr lang="en-US" smtClean="0"/>
              <a:pPr/>
              <a:t>12</a:t>
            </a:fld>
            <a:endParaRPr lang="en-US" dirty="0"/>
          </a:p>
        </p:txBody>
      </p:sp>
      <p:sp>
        <p:nvSpPr>
          <p:cNvPr id="4" name="Title 3">
            <a:extLst>
              <a:ext uri="{FF2B5EF4-FFF2-40B4-BE49-F238E27FC236}">
                <a16:creationId xmlns:a16="http://schemas.microsoft.com/office/drawing/2014/main" id="{FF2EF32F-F16E-01B4-FC4B-24CCEF3E2924}"/>
              </a:ext>
            </a:extLst>
          </p:cNvPr>
          <p:cNvSpPr>
            <a:spLocks noGrp="1"/>
          </p:cNvSpPr>
          <p:nvPr>
            <p:ph type="title"/>
          </p:nvPr>
        </p:nvSpPr>
        <p:spPr>
          <a:xfrm>
            <a:off x="1536192" y="202653"/>
            <a:ext cx="8878824" cy="726295"/>
          </a:xfrm>
        </p:spPr>
        <p:txBody>
          <a:bodyPr/>
          <a:lstStyle/>
          <a:p>
            <a:r>
              <a:rPr lang="en-IN" dirty="0"/>
              <a:t>Data pre-processing</a:t>
            </a:r>
          </a:p>
        </p:txBody>
      </p:sp>
      <p:sp>
        <p:nvSpPr>
          <p:cNvPr id="5" name="Content Placeholder 4">
            <a:extLst>
              <a:ext uri="{FF2B5EF4-FFF2-40B4-BE49-F238E27FC236}">
                <a16:creationId xmlns:a16="http://schemas.microsoft.com/office/drawing/2014/main" id="{FCC54341-B936-70F9-39B8-5782D1920D4B}"/>
              </a:ext>
            </a:extLst>
          </p:cNvPr>
          <p:cNvSpPr>
            <a:spLocks noGrp="1"/>
          </p:cNvSpPr>
          <p:nvPr>
            <p:ph idx="1"/>
          </p:nvPr>
        </p:nvSpPr>
        <p:spPr>
          <a:xfrm>
            <a:off x="1536192" y="928716"/>
            <a:ext cx="10133294" cy="5412334"/>
          </a:xfrm>
        </p:spPr>
        <p:txBody>
          <a:bodyPr vert="horz" lIns="91440" tIns="45720" rIns="91440" bIns="45720" rtlCol="0" anchor="t">
            <a:noAutofit/>
          </a:bodyPr>
          <a:lstStyle/>
          <a:p>
            <a:r>
              <a:rPr lang="en-US" sz="2000" dirty="0"/>
              <a:t>To ensure the dataset's suitability for analysis, preprocessing techniques were applied to enhance its quality and relevance.</a:t>
            </a:r>
          </a:p>
          <a:p>
            <a:r>
              <a:rPr lang="en-US" sz="2000" dirty="0"/>
              <a:t>For effective training of machine learning models, attribute selection was performed to identify the most significant features or characteristics within the dataset. This process aids in reducing dimensionality and emphasizing the most informative variables.</a:t>
            </a:r>
          </a:p>
          <a:p>
            <a:r>
              <a:rPr lang="en-US" sz="2000" dirty="0"/>
              <a:t>Achieving Class Balance: Maintaining fairness in model training and evaluation requires a balanced representation of samples across diverse classes, such as individuals with Parkinson's disease and healthy controls. To achieve this balance, various strategies like oversampling, </a:t>
            </a:r>
            <a:r>
              <a:rPr lang="en-US" sz="2000" dirty="0" err="1"/>
              <a:t>undersampling</a:t>
            </a:r>
            <a:r>
              <a:rPr lang="en-US" sz="2000" dirty="0"/>
              <a:t>, or synthetic data generation may be employed.</a:t>
            </a:r>
            <a:endParaRPr lang="en-IN" sz="2000" dirty="0">
              <a:solidFill>
                <a:srgbClr val="000000"/>
              </a:solidFill>
              <a:cs typeface="Segoe UI Light"/>
            </a:endParaRPr>
          </a:p>
          <a:p>
            <a:endParaRPr lang="en-US" sz="2000" dirty="0"/>
          </a:p>
        </p:txBody>
      </p:sp>
    </p:spTree>
    <p:extLst>
      <p:ext uri="{BB962C8B-B14F-4D97-AF65-F5344CB8AC3E}">
        <p14:creationId xmlns:p14="http://schemas.microsoft.com/office/powerpoint/2010/main" val="198605302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47A175-8491-D73B-6A11-98154238152E}"/>
              </a:ext>
            </a:extLst>
          </p:cNvPr>
          <p:cNvSpPr>
            <a:spLocks noGrp="1"/>
          </p:cNvSpPr>
          <p:nvPr>
            <p:ph type="sldNum" sz="quarter" idx="12"/>
          </p:nvPr>
        </p:nvSpPr>
        <p:spPr/>
        <p:txBody>
          <a:bodyPr/>
          <a:lstStyle/>
          <a:p>
            <a:fld id="{294A09A9-5501-47C1-A89A-A340965A2BE2}" type="slidenum">
              <a:rPr lang="en-US" smtClean="0"/>
              <a:t>13</a:t>
            </a:fld>
            <a:endParaRPr lang="en-US" dirty="0"/>
          </a:p>
        </p:txBody>
      </p:sp>
      <p:sp>
        <p:nvSpPr>
          <p:cNvPr id="6" name="TextBox 5">
            <a:extLst>
              <a:ext uri="{FF2B5EF4-FFF2-40B4-BE49-F238E27FC236}">
                <a16:creationId xmlns:a16="http://schemas.microsoft.com/office/drawing/2014/main" id="{E3FB104A-A26D-0D16-774E-64AA4C265557}"/>
              </a:ext>
            </a:extLst>
          </p:cNvPr>
          <p:cNvSpPr txBox="1"/>
          <p:nvPr/>
        </p:nvSpPr>
        <p:spPr>
          <a:xfrm>
            <a:off x="589788" y="722376"/>
            <a:ext cx="87035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solidFill>
                  <a:schemeClr val="bg1"/>
                </a:solidFill>
                <a:cs typeface="Segoe UI Light"/>
              </a:rPr>
              <a:t>Before data pre-processing :</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875" t="77091" r="70596" b="10580"/>
          <a:stretch/>
        </p:blipFill>
        <p:spPr>
          <a:xfrm>
            <a:off x="4487180" y="1052732"/>
            <a:ext cx="2672027" cy="699744"/>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121" t="32068" r="60786" b="26422"/>
          <a:stretch/>
        </p:blipFill>
        <p:spPr>
          <a:xfrm>
            <a:off x="723332" y="1056609"/>
            <a:ext cx="3630304" cy="2347415"/>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2849" t="29896" r="-136" b="29801"/>
          <a:stretch/>
        </p:blipFill>
        <p:spPr>
          <a:xfrm>
            <a:off x="723332" y="3738257"/>
            <a:ext cx="9785445" cy="2279178"/>
          </a:xfrm>
          <a:prstGeom prst="rect">
            <a:avLst/>
          </a:prstGeom>
        </p:spPr>
      </p:pic>
    </p:spTree>
    <p:extLst>
      <p:ext uri="{BB962C8B-B14F-4D97-AF65-F5344CB8AC3E}">
        <p14:creationId xmlns:p14="http://schemas.microsoft.com/office/powerpoint/2010/main" val="37124155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005014" y="163774"/>
            <a:ext cx="4153423" cy="314560"/>
          </a:xfrm>
        </p:spPr>
        <p:txBody>
          <a:bodyPr>
            <a:noAutofit/>
          </a:bodyPr>
          <a:lstStyle/>
          <a:p>
            <a:r>
              <a:rPr lang="en-US" sz="1800" u="sng" dirty="0"/>
              <a:t>#Missing values</a:t>
            </a:r>
          </a:p>
        </p:txBody>
      </p:sp>
      <p:sp>
        <p:nvSpPr>
          <p:cNvPr id="8" name="Subtitle 7"/>
          <p:cNvSpPr>
            <a:spLocks noGrp="1"/>
          </p:cNvSpPr>
          <p:nvPr>
            <p:ph type="subTitle" idx="1"/>
          </p:nvPr>
        </p:nvSpPr>
        <p:spPr>
          <a:xfrm flipH="1">
            <a:off x="705589" y="3457834"/>
            <a:ext cx="6090996" cy="3243217"/>
          </a:xfrm>
        </p:spPr>
        <p:txBody>
          <a:bodyPr/>
          <a:lstStyle/>
          <a:p>
            <a:pPr algn="l">
              <a:lnSpc>
                <a:spcPct val="100000"/>
              </a:lnSpc>
            </a:pPr>
            <a:r>
              <a:rPr lang="en-US" b="1" u="sng" dirty="0"/>
              <a:t>Dropping missing values- </a:t>
            </a:r>
            <a:r>
              <a:rPr lang="en-US" dirty="0"/>
              <a:t>By removing rows or columns with missing data, you ensure that your dataset is complete and consistent, which can lead to more accurate results and interpretations. Additionally, dropping missing values can simplify data preprocessing and modeling processes, as you don't have to deal with imputation techniques or potential biases introduced by incomplete data. Overall, dropping missing values can streamline your workflow and improve the quality of your analysis.</a:t>
            </a:r>
            <a:endParaRPr lang="en-US" b="1" u="sng" dirty="0"/>
          </a:p>
        </p:txBody>
      </p:sp>
      <p:pic>
        <p:nvPicPr>
          <p:cNvPr id="2" name="Content Placeholder 1"/>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3077" t="37218" r="37991" b="15484"/>
          <a:stretch/>
        </p:blipFill>
        <p:spPr>
          <a:xfrm>
            <a:off x="-1" y="163774"/>
            <a:ext cx="6221127" cy="3193790"/>
          </a:xfr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850" t="38343" r="67571" b="22561"/>
          <a:stretch/>
        </p:blipFill>
        <p:spPr>
          <a:xfrm>
            <a:off x="6594118" y="578604"/>
            <a:ext cx="4501511" cy="278216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985" t="31827" r="67707" b="17493"/>
          <a:stretch/>
        </p:blipFill>
        <p:spPr>
          <a:xfrm>
            <a:off x="6594119" y="3457834"/>
            <a:ext cx="4501510" cy="3268469"/>
          </a:xfrm>
          <a:prstGeom prst="rect">
            <a:avLst/>
          </a:prstGeom>
        </p:spPr>
      </p:pic>
    </p:spTree>
    <p:extLst>
      <p:ext uri="{BB962C8B-B14F-4D97-AF65-F5344CB8AC3E}">
        <p14:creationId xmlns:p14="http://schemas.microsoft.com/office/powerpoint/2010/main" val="38778638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2DD5B35-D6A2-425F-2EF5-75988E62C23F}"/>
              </a:ext>
            </a:extLst>
          </p:cNvPr>
          <p:cNvSpPr>
            <a:spLocks noGrp="1"/>
          </p:cNvSpPr>
          <p:nvPr>
            <p:ph type="subTitle" idx="1"/>
          </p:nvPr>
        </p:nvSpPr>
        <p:spPr/>
        <p:txBody>
          <a:bodyPr vert="horz" lIns="91440" tIns="45720" rIns="91440" bIns="45720" rtlCol="0" anchor="t">
            <a:noAutofit/>
          </a:bodyPr>
          <a:lstStyle/>
          <a:p>
            <a:pPr marL="0" indent="0">
              <a:buNone/>
            </a:pPr>
            <a:endParaRPr lang="en-US" sz="2000" dirty="0">
              <a:cs typeface="Segoe UI"/>
            </a:endParaRPr>
          </a:p>
          <a:p>
            <a:pPr marL="347345" indent="-347345"/>
            <a:endParaRPr lang="en-US" sz="2000" dirty="0">
              <a:cs typeface="Segoe UI"/>
            </a:endParaRPr>
          </a:p>
          <a:p>
            <a:pPr marL="347345" indent="-347345"/>
            <a:endParaRPr lang="en-US" sz="2000" dirty="0"/>
          </a:p>
        </p:txBody>
      </p:sp>
      <p:sp>
        <p:nvSpPr>
          <p:cNvPr id="2" name="Slide Number Placeholder 1">
            <a:extLst>
              <a:ext uri="{FF2B5EF4-FFF2-40B4-BE49-F238E27FC236}">
                <a16:creationId xmlns:a16="http://schemas.microsoft.com/office/drawing/2014/main" id="{A43AA529-EC2C-A6FA-0BA6-53B152B7FCEF}"/>
              </a:ext>
            </a:extLst>
          </p:cNvPr>
          <p:cNvSpPr>
            <a:spLocks noGrp="1"/>
          </p:cNvSpPr>
          <p:nvPr>
            <p:ph type="sldNum" sz="quarter" idx="4294967295"/>
          </p:nvPr>
        </p:nvSpPr>
        <p:spPr>
          <a:xfrm>
            <a:off x="0" y="411163"/>
            <a:ext cx="522288" cy="311150"/>
          </a:xfrm>
        </p:spPr>
        <p:txBody>
          <a:bodyPr/>
          <a:lstStyle/>
          <a:p>
            <a:fld id="{294A09A9-5501-47C1-A89A-A340965A2BE2}" type="slidenum">
              <a:rPr lang="en-US" smtClean="0"/>
              <a:pPr/>
              <a:t>15</a:t>
            </a:fld>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985" t="32067" r="57123" b="11701"/>
          <a:stretch/>
        </p:blipFill>
        <p:spPr>
          <a:xfrm>
            <a:off x="1160060" y="959291"/>
            <a:ext cx="11031940" cy="5898709"/>
          </a:xfrm>
          <a:prstGeom prst="rect">
            <a:avLst/>
          </a:prstGeom>
        </p:spPr>
      </p:pic>
      <p:sp>
        <p:nvSpPr>
          <p:cNvPr id="14" name="Rectangle 13"/>
          <p:cNvSpPr/>
          <p:nvPr/>
        </p:nvSpPr>
        <p:spPr>
          <a:xfrm>
            <a:off x="685935" y="366683"/>
            <a:ext cx="5637184" cy="400110"/>
          </a:xfrm>
          <a:prstGeom prst="rect">
            <a:avLst/>
          </a:prstGeom>
        </p:spPr>
        <p:txBody>
          <a:bodyPr wrap="none">
            <a:spAutoFit/>
          </a:bodyPr>
          <a:lstStyle/>
          <a:p>
            <a:r>
              <a:rPr lang="en-US" sz="2000" b="1" u="sng" dirty="0">
                <a:solidFill>
                  <a:srgbClr val="FFFFFF"/>
                </a:solidFill>
                <a:cs typeface="Segoe UI" panose="020B0502040204020203" pitchFamily="34" charset="0"/>
              </a:rPr>
              <a:t>Now , changing number of dependents of 3+ to 4 </a:t>
            </a:r>
            <a:endParaRPr lang="en-US" b="1" u="sng" dirty="0"/>
          </a:p>
        </p:txBody>
      </p:sp>
    </p:spTree>
    <p:extLst>
      <p:ext uri="{BB962C8B-B14F-4D97-AF65-F5344CB8AC3E}">
        <p14:creationId xmlns:p14="http://schemas.microsoft.com/office/powerpoint/2010/main" val="34256057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86682D-AE6D-95FD-30C1-2B9EBC09E9E9}"/>
              </a:ext>
            </a:extLst>
          </p:cNvPr>
          <p:cNvSpPr>
            <a:spLocks noGrp="1"/>
          </p:cNvSpPr>
          <p:nvPr>
            <p:ph type="sldNum" sz="quarter" idx="11"/>
          </p:nvPr>
        </p:nvSpPr>
        <p:spPr/>
        <p:txBody>
          <a:bodyPr/>
          <a:lstStyle/>
          <a:p>
            <a:fld id="{294A09A9-5501-47C1-A89A-A340965A2BE2}" type="slidenum">
              <a:rPr lang="en-US" smtClean="0"/>
              <a:pPr/>
              <a:t>16</a:t>
            </a:fld>
            <a:endParaRPr lang="en-US" dirty="0"/>
          </a:p>
        </p:txBody>
      </p:sp>
      <p:sp>
        <p:nvSpPr>
          <p:cNvPr id="5" name="Content Placeholder 4">
            <a:extLst>
              <a:ext uri="{FF2B5EF4-FFF2-40B4-BE49-F238E27FC236}">
                <a16:creationId xmlns:a16="http://schemas.microsoft.com/office/drawing/2014/main" id="{478AF5FB-1054-0054-A6D4-011BFEE5A685}"/>
              </a:ext>
            </a:extLst>
          </p:cNvPr>
          <p:cNvSpPr>
            <a:spLocks noGrp="1"/>
          </p:cNvSpPr>
          <p:nvPr>
            <p:ph idx="1"/>
          </p:nvPr>
        </p:nvSpPr>
        <p:spPr>
          <a:xfrm>
            <a:off x="1212636" y="286603"/>
            <a:ext cx="10770098" cy="2715904"/>
          </a:xfrm>
        </p:spPr>
        <p:txBody>
          <a:bodyPr vert="horz" lIns="91440" tIns="45720" rIns="91440" bIns="45720" rtlCol="0" anchor="t">
            <a:noAutofit/>
          </a:bodyPr>
          <a:lstStyle/>
          <a:p>
            <a:pPr marL="0" indent="0">
              <a:buNone/>
            </a:pPr>
            <a:r>
              <a:rPr lang="en-US" sz="2000" b="1" u="sng" dirty="0">
                <a:solidFill>
                  <a:srgbClr val="FFFFFF"/>
                </a:solidFill>
              </a:rPr>
              <a:t>Now , Converting all Categorical values into Numerical values - </a:t>
            </a:r>
            <a:r>
              <a:rPr lang="en-US" sz="2000" dirty="0"/>
              <a:t>Many machine learning algorithms, such as logistic regression or support vector machines, require numerical input data. By converting categorical values into numerical ones, you enable these algorithms to understand and interpret the data, which can lead to better performance and more accurate predictions. Additionally, numerical encoding of categorical variables can help to uncover relationships and patterns in the data that may not be apparent when using categorical values directly.</a:t>
            </a:r>
            <a:endParaRPr lang="en-US" sz="2000" b="1" u="sng"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986" t="30379" r="4206" b="23285"/>
          <a:stretch/>
        </p:blipFill>
        <p:spPr>
          <a:xfrm>
            <a:off x="717648" y="3302758"/>
            <a:ext cx="11474352" cy="3220872"/>
          </a:xfrm>
          <a:prstGeom prst="rect">
            <a:avLst/>
          </a:prstGeom>
        </p:spPr>
      </p:pic>
    </p:spTree>
    <p:extLst>
      <p:ext uri="{BB962C8B-B14F-4D97-AF65-F5344CB8AC3E}">
        <p14:creationId xmlns:p14="http://schemas.microsoft.com/office/powerpoint/2010/main" val="31414807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E57028-302E-5B25-ADFD-E9DEB2DAB042}"/>
              </a:ext>
            </a:extLst>
          </p:cNvPr>
          <p:cNvSpPr>
            <a:spLocks noGrp="1"/>
          </p:cNvSpPr>
          <p:nvPr>
            <p:ph type="sldNum" sz="quarter" idx="12"/>
          </p:nvPr>
        </p:nvSpPr>
        <p:spPr/>
        <p:txBody>
          <a:bodyPr/>
          <a:lstStyle/>
          <a:p>
            <a:fld id="{294A09A9-5501-47C1-A89A-A340965A2BE2}" type="slidenum">
              <a:rPr lang="en-US" smtClean="0"/>
              <a:t>17</a:t>
            </a:fld>
            <a:endParaRPr lang="en-US" dirty="0"/>
          </a:p>
        </p:txBody>
      </p:sp>
      <p:sp>
        <p:nvSpPr>
          <p:cNvPr id="2" name="Rectangle 1"/>
          <p:cNvSpPr/>
          <p:nvPr/>
        </p:nvSpPr>
        <p:spPr>
          <a:xfrm>
            <a:off x="850392" y="566928"/>
            <a:ext cx="2889445" cy="400110"/>
          </a:xfrm>
          <a:prstGeom prst="rect">
            <a:avLst/>
          </a:prstGeom>
        </p:spPr>
        <p:txBody>
          <a:bodyPr wrap="none">
            <a:spAutoFit/>
          </a:bodyPr>
          <a:lstStyle/>
          <a:p>
            <a:r>
              <a:rPr lang="en-US" sz="2000" b="1" u="sng" dirty="0">
                <a:solidFill>
                  <a:schemeClr val="bg1"/>
                </a:solidFill>
              </a:rPr>
              <a:t>DATA VISUALIZATION:- 1.</a:t>
            </a:r>
            <a:endParaRPr lang="en-US" sz="2000" b="1" u="sng"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848" t="36896" r="55768" b="56106"/>
          <a:stretch/>
        </p:blipFill>
        <p:spPr>
          <a:xfrm>
            <a:off x="3638526" y="571253"/>
            <a:ext cx="8221378" cy="781704"/>
          </a:xfrm>
          <a:prstGeom prst="rect">
            <a:avLst/>
          </a:prstGeom>
        </p:spPr>
      </p:pic>
      <p:pic>
        <p:nvPicPr>
          <p:cNvPr id="6" name="Picture 5"/>
          <p:cNvPicPr>
            <a:picLocks noChangeAspect="1"/>
          </p:cNvPicPr>
          <p:nvPr/>
        </p:nvPicPr>
        <p:blipFill rotWithShape="1">
          <a:blip r:embed="rId3"/>
          <a:srcRect l="2834" t="29991" r="50384" b="11613"/>
          <a:stretch/>
        </p:blipFill>
        <p:spPr>
          <a:xfrm>
            <a:off x="850392" y="1530378"/>
            <a:ext cx="7351912" cy="5159525"/>
          </a:xfrm>
          <a:prstGeom prst="rect">
            <a:avLst/>
          </a:prstGeom>
        </p:spPr>
      </p:pic>
    </p:spTree>
    <p:extLst>
      <p:ext uri="{BB962C8B-B14F-4D97-AF65-F5344CB8AC3E}">
        <p14:creationId xmlns:p14="http://schemas.microsoft.com/office/powerpoint/2010/main" val="28125679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94A09A9-5501-47C1-A89A-A340965A2BE2}" type="slidenum">
              <a:rPr lang="en-US" smtClean="0"/>
              <a:t>18</a:t>
            </a:fld>
            <a:endParaRPr lang="en-US" dirty="0"/>
          </a:p>
        </p:txBody>
      </p:sp>
      <p:pic>
        <p:nvPicPr>
          <p:cNvPr id="5" name="Picture 4"/>
          <p:cNvPicPr>
            <a:picLocks noChangeAspect="1"/>
          </p:cNvPicPr>
          <p:nvPr/>
        </p:nvPicPr>
        <p:blipFill rotWithShape="1">
          <a:blip r:embed="rId2"/>
          <a:srcRect l="3043" t="29059" r="55943" b="60895"/>
          <a:stretch/>
        </p:blipFill>
        <p:spPr>
          <a:xfrm>
            <a:off x="722492" y="1496479"/>
            <a:ext cx="5336275" cy="734931"/>
          </a:xfrm>
          <a:prstGeom prst="rect">
            <a:avLst/>
          </a:prstGeom>
        </p:spPr>
      </p:pic>
      <p:pic>
        <p:nvPicPr>
          <p:cNvPr id="7" name="Picture 6"/>
          <p:cNvPicPr>
            <a:picLocks noChangeAspect="1"/>
          </p:cNvPicPr>
          <p:nvPr/>
        </p:nvPicPr>
        <p:blipFill rotWithShape="1">
          <a:blip r:embed="rId3"/>
          <a:srcRect l="3173" t="29809" r="85523" b="63041"/>
          <a:stretch/>
        </p:blipFill>
        <p:spPr>
          <a:xfrm>
            <a:off x="6321223" y="1444092"/>
            <a:ext cx="2214031" cy="787318"/>
          </a:xfrm>
          <a:prstGeom prst="rect">
            <a:avLst/>
          </a:prstGeom>
        </p:spPr>
      </p:pic>
      <p:pic>
        <p:nvPicPr>
          <p:cNvPr id="8" name="Picture 7"/>
          <p:cNvPicPr>
            <a:picLocks noChangeAspect="1"/>
          </p:cNvPicPr>
          <p:nvPr/>
        </p:nvPicPr>
        <p:blipFill rotWithShape="1">
          <a:blip r:embed="rId4"/>
          <a:srcRect l="3253" t="29617" r="46294" b="12734"/>
          <a:stretch/>
        </p:blipFill>
        <p:spPr>
          <a:xfrm>
            <a:off x="722492" y="2286001"/>
            <a:ext cx="7116931" cy="4571999"/>
          </a:xfrm>
          <a:prstGeom prst="rect">
            <a:avLst/>
          </a:prstGeom>
        </p:spPr>
      </p:pic>
      <p:pic>
        <p:nvPicPr>
          <p:cNvPr id="9" name="Picture 8"/>
          <p:cNvPicPr>
            <a:picLocks noChangeAspect="1"/>
          </p:cNvPicPr>
          <p:nvPr/>
        </p:nvPicPr>
        <p:blipFill rotWithShape="1">
          <a:blip r:embed="rId5"/>
          <a:srcRect l="2938" t="29432" r="66957" b="11053"/>
          <a:stretch/>
        </p:blipFill>
        <p:spPr>
          <a:xfrm>
            <a:off x="8078634" y="2286002"/>
            <a:ext cx="4113366" cy="4571998"/>
          </a:xfrm>
          <a:prstGeom prst="rect">
            <a:avLst/>
          </a:prstGeom>
        </p:spPr>
      </p:pic>
      <p:sp>
        <p:nvSpPr>
          <p:cNvPr id="10" name="Rectangle 9"/>
          <p:cNvSpPr/>
          <p:nvPr/>
        </p:nvSpPr>
        <p:spPr>
          <a:xfrm>
            <a:off x="722492" y="411480"/>
            <a:ext cx="4945585" cy="369332"/>
          </a:xfrm>
          <a:prstGeom prst="rect">
            <a:avLst/>
          </a:prstGeom>
        </p:spPr>
        <p:txBody>
          <a:bodyPr wrap="none">
            <a:spAutoFit/>
          </a:bodyPr>
          <a:lstStyle/>
          <a:p>
            <a:r>
              <a:rPr lang="en-US" b="1" u="sng" dirty="0">
                <a:solidFill>
                  <a:schemeClr val="bg1"/>
                </a:solidFill>
              </a:rPr>
              <a:t>Separating Data and </a:t>
            </a:r>
            <a:r>
              <a:rPr lang="en-US" b="1" u="sng" dirty="0" err="1">
                <a:solidFill>
                  <a:schemeClr val="bg1"/>
                </a:solidFill>
              </a:rPr>
              <a:t>Lablel</a:t>
            </a:r>
            <a:r>
              <a:rPr lang="en-US" b="1" u="sng" dirty="0">
                <a:solidFill>
                  <a:schemeClr val="bg1"/>
                </a:solidFill>
              </a:rPr>
              <a:t> and printing X and Y-</a:t>
            </a:r>
            <a:endParaRPr lang="en-US" b="1" u="sng" dirty="0"/>
          </a:p>
        </p:txBody>
      </p:sp>
    </p:spTree>
    <p:extLst>
      <p:ext uri="{BB962C8B-B14F-4D97-AF65-F5344CB8AC3E}">
        <p14:creationId xmlns:p14="http://schemas.microsoft.com/office/powerpoint/2010/main" val="3429851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50801-B25B-E6AC-8CF0-A813638196EA}"/>
              </a:ext>
            </a:extLst>
          </p:cNvPr>
          <p:cNvSpPr>
            <a:spLocks noGrp="1"/>
          </p:cNvSpPr>
          <p:nvPr>
            <p:ph type="sldNum" sz="quarter" idx="11"/>
          </p:nvPr>
        </p:nvSpPr>
        <p:spPr/>
        <p:txBody>
          <a:bodyPr/>
          <a:lstStyle/>
          <a:p>
            <a:fld id="{294A09A9-5501-47C1-A89A-A340965A2BE2}" type="slidenum">
              <a:rPr lang="en-US" smtClean="0"/>
              <a:pPr/>
              <a:t>19</a:t>
            </a:fld>
            <a:endParaRPr lang="en-US" dirty="0"/>
          </a:p>
        </p:txBody>
      </p:sp>
      <p:sp>
        <p:nvSpPr>
          <p:cNvPr id="5" name="Content Placeholder 4">
            <a:extLst>
              <a:ext uri="{FF2B5EF4-FFF2-40B4-BE49-F238E27FC236}">
                <a16:creationId xmlns:a16="http://schemas.microsoft.com/office/drawing/2014/main" id="{CA1B1C2B-0BD8-1220-B4B8-F95E07657A72}"/>
              </a:ext>
            </a:extLst>
          </p:cNvPr>
          <p:cNvSpPr>
            <a:spLocks noGrp="1"/>
          </p:cNvSpPr>
          <p:nvPr>
            <p:ph idx="1"/>
          </p:nvPr>
        </p:nvSpPr>
        <p:spPr>
          <a:xfrm>
            <a:off x="836822" y="845423"/>
            <a:ext cx="11004574" cy="1583878"/>
          </a:xfrm>
        </p:spPr>
        <p:txBody>
          <a:bodyPr vert="horz" lIns="91440" tIns="45720" rIns="91440" bIns="45720" rtlCol="0" anchor="t">
            <a:noAutofit/>
          </a:bodyPr>
          <a:lstStyle/>
          <a:p>
            <a:pPr marL="347345" indent="-347345" algn="just"/>
            <a:r>
              <a:rPr lang="en-US" sz="2000" dirty="0">
                <a:cs typeface="Segoe UI Light"/>
              </a:rPr>
              <a:t>Train-Test Split (9:1): By dividing the dataset into testing and training sets in an 90:10 ratio, most of the data is used to assess the model's performance, while the remaining portion is used to train the model. This aids in evaluating the model's ability to generalize on untested data.</a:t>
            </a:r>
            <a:endParaRPr lang="en-US" dirty="0"/>
          </a:p>
        </p:txBody>
      </p:sp>
      <p:pic>
        <p:nvPicPr>
          <p:cNvPr id="6" name="Picture 5">
            <a:extLst>
              <a:ext uri="{FF2B5EF4-FFF2-40B4-BE49-F238E27FC236}">
                <a16:creationId xmlns:a16="http://schemas.microsoft.com/office/drawing/2014/main" id="{8919D73F-39AB-24B0-662E-5D3137B77C3F}"/>
              </a:ext>
            </a:extLst>
          </p:cNvPr>
          <p:cNvPicPr>
            <a:picLocks noChangeAspect="1"/>
          </p:cNvPicPr>
          <p:nvPr/>
        </p:nvPicPr>
        <p:blipFill>
          <a:blip r:embed="rId2"/>
          <a:stretch>
            <a:fillRect/>
          </a:stretch>
        </p:blipFill>
        <p:spPr>
          <a:xfrm>
            <a:off x="1126951" y="2582905"/>
            <a:ext cx="6305550" cy="418708"/>
          </a:xfrm>
          <a:prstGeom prst="rect">
            <a:avLst/>
          </a:prstGeom>
        </p:spPr>
      </p:pic>
      <p:sp>
        <p:nvSpPr>
          <p:cNvPr id="10" name="TextBox 9">
            <a:extLst>
              <a:ext uri="{FF2B5EF4-FFF2-40B4-BE49-F238E27FC236}">
                <a16:creationId xmlns:a16="http://schemas.microsoft.com/office/drawing/2014/main" id="{4BF5C66F-B111-4C34-9C0A-65CC042021CD}"/>
              </a:ext>
            </a:extLst>
          </p:cNvPr>
          <p:cNvSpPr txBox="1"/>
          <p:nvPr/>
        </p:nvSpPr>
        <p:spPr>
          <a:xfrm>
            <a:off x="1145574" y="3295135"/>
            <a:ext cx="1034878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solidFill>
                  <a:schemeClr val="bg1"/>
                </a:solidFill>
                <a:cs typeface="Segoe UI Light"/>
              </a:rPr>
              <a:t>The train_test_split function from the sklearn.model_selection module is an essential tool in machine learning workflows for partitioning datasets into training and testing subsets. By splitting the data into separate sets, it enables practitioners to train machine learning models on one portion of the dataset and evaluate their performance on another, unseen portion.</a:t>
            </a:r>
            <a:endParaRPr lang="en-US" dirty="0">
              <a:solidFill>
                <a:schemeClr val="bg1"/>
              </a:solidFill>
            </a:endParaRPr>
          </a:p>
        </p:txBody>
      </p:sp>
    </p:spTree>
    <p:extLst>
      <p:ext uri="{BB962C8B-B14F-4D97-AF65-F5344CB8AC3E}">
        <p14:creationId xmlns:p14="http://schemas.microsoft.com/office/powerpoint/2010/main" val="263183854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a:xfrm>
            <a:off x="1536192" y="187452"/>
            <a:ext cx="8878824" cy="1069848"/>
          </a:xfrm>
        </p:spPr>
        <p:txBody>
          <a:bodyPr>
            <a:normAutofit/>
          </a:bodyPr>
          <a:lstStyle/>
          <a:p>
            <a:r>
              <a:rPr lang="en-US" u="sng" dirty="0">
                <a:ln w="28575">
                  <a:noFill/>
                  <a:prstDash val="solid"/>
                </a:ln>
                <a:latin typeface="Tw Cen MT" panose="020B0602020104020603" pitchFamily="34" charset="77"/>
              </a:rPr>
              <a:t>Outline of project</a:t>
            </a:r>
            <a:endParaRPr lang="en-US" u="sng"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2</a:t>
            </a:fld>
            <a:endParaRPr lang="en-US"/>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a:xfrm>
            <a:off x="1536192" y="1516656"/>
            <a:ext cx="6422136" cy="4541243"/>
          </a:xfrm>
        </p:spPr>
        <p:txBody>
          <a:bodyPr/>
          <a:lstStyle/>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Project Rationale</a:t>
            </a:r>
          </a:p>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Introduction</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Dataset</a:t>
            </a:r>
            <a:endParaRPr lang="en-US" dirty="0">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Results</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Limitations</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Conclusion</a:t>
            </a:r>
            <a:endParaRPr lang="en-IN" dirty="0">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r>
              <a:rPr lang="en-IN" dirty="0" err="1">
                <a:latin typeface="Segoe UI Light" panose="020B0502040204020203" pitchFamily="34" charset="0"/>
                <a:cs typeface="Segoe UI Light" panose="020B0502040204020203" pitchFamily="34" charset="0"/>
              </a:rPr>
              <a:t>Refrences</a:t>
            </a:r>
            <a:endParaRPr lang="en-US" dirty="0">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endParaRPr lang="en-US"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480270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20879E-D941-0F1D-FB88-F00F72264F02}"/>
              </a:ext>
            </a:extLst>
          </p:cNvPr>
          <p:cNvSpPr>
            <a:spLocks noGrp="1"/>
          </p:cNvSpPr>
          <p:nvPr>
            <p:ph type="sldNum" sz="quarter" idx="12"/>
          </p:nvPr>
        </p:nvSpPr>
        <p:spPr/>
        <p:txBody>
          <a:bodyPr/>
          <a:lstStyle/>
          <a:p>
            <a:fld id="{294A09A9-5501-47C1-A89A-A340965A2BE2}" type="slidenum">
              <a:rPr lang="en-US" smtClean="0"/>
              <a:t>20</a:t>
            </a:fld>
            <a:endParaRPr lang="en-US" dirty="0"/>
          </a:p>
        </p:txBody>
      </p:sp>
      <p:sp>
        <p:nvSpPr>
          <p:cNvPr id="5" name="TextBox 4">
            <a:extLst>
              <a:ext uri="{FF2B5EF4-FFF2-40B4-BE49-F238E27FC236}">
                <a16:creationId xmlns:a16="http://schemas.microsoft.com/office/drawing/2014/main" id="{D4E4F12E-D258-8033-A553-46AE29CE397F}"/>
              </a:ext>
            </a:extLst>
          </p:cNvPr>
          <p:cNvSpPr txBox="1"/>
          <p:nvPr/>
        </p:nvSpPr>
        <p:spPr>
          <a:xfrm>
            <a:off x="1400891" y="4995740"/>
            <a:ext cx="983391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solidFill>
                  <a:schemeClr val="bg1"/>
                </a:solidFill>
                <a:cs typeface="Segoe UI Light"/>
              </a:rPr>
              <a:t>Here, </a:t>
            </a:r>
            <a:r>
              <a:rPr lang="en-US" sz="2000" dirty="0" err="1">
                <a:solidFill>
                  <a:schemeClr val="bg1"/>
                </a:solidFill>
                <a:cs typeface="Segoe UI Light"/>
              </a:rPr>
              <a:t>test_size</a:t>
            </a:r>
            <a:r>
              <a:rPr lang="en-US" sz="2000" dirty="0">
                <a:solidFill>
                  <a:schemeClr val="bg1"/>
                </a:solidFill>
                <a:cs typeface="Segoe UI Light"/>
              </a:rPr>
              <a:t>=0.1 specifies that 10% of the data will be allocated to the testing set (X_test), while the remaining 90% will be used for training (X_train). The </a:t>
            </a:r>
            <a:r>
              <a:rPr lang="en-US" sz="2000" dirty="0" err="1">
                <a:solidFill>
                  <a:schemeClr val="bg1"/>
                </a:solidFill>
                <a:cs typeface="Segoe UI Light"/>
              </a:rPr>
              <a:t>random_state</a:t>
            </a:r>
            <a:r>
              <a:rPr lang="en-US" sz="2000" dirty="0">
                <a:solidFill>
                  <a:schemeClr val="bg1"/>
                </a:solidFill>
                <a:cs typeface="Segoe UI Light"/>
              </a:rPr>
              <a:t>=2 parameter ensures reproducibility by fixing the random seed, thus providing consistent results across different runs. Here we also import </a:t>
            </a:r>
            <a:r>
              <a:rPr lang="en-US" sz="2000" b="1" dirty="0">
                <a:solidFill>
                  <a:schemeClr val="bg1"/>
                </a:solidFill>
                <a:cs typeface="Segoe UI Light"/>
              </a:rPr>
              <a:t>standard </a:t>
            </a:r>
            <a:r>
              <a:rPr lang="en-US" sz="2000" b="1" dirty="0" err="1">
                <a:solidFill>
                  <a:schemeClr val="bg1"/>
                </a:solidFill>
                <a:cs typeface="Segoe UI Light"/>
              </a:rPr>
              <a:t>scaler</a:t>
            </a:r>
            <a:endParaRPr lang="en-US" b="1" dirty="0">
              <a:solidFill>
                <a:schemeClr val="bg1"/>
              </a:solidFill>
            </a:endParaRPr>
          </a:p>
        </p:txBody>
      </p:sp>
      <p:pic>
        <p:nvPicPr>
          <p:cNvPr id="2" name="Picture 1"/>
          <p:cNvPicPr>
            <a:picLocks noChangeAspect="1"/>
          </p:cNvPicPr>
          <p:nvPr/>
        </p:nvPicPr>
        <p:blipFill rotWithShape="1">
          <a:blip r:embed="rId2"/>
          <a:srcRect l="3148" t="29058" r="38742" b="19077"/>
          <a:stretch/>
        </p:blipFill>
        <p:spPr>
          <a:xfrm>
            <a:off x="850392" y="411480"/>
            <a:ext cx="10384418" cy="4187816"/>
          </a:xfrm>
          <a:prstGeom prst="rect">
            <a:avLst/>
          </a:prstGeom>
        </p:spPr>
      </p:pic>
    </p:spTree>
    <p:extLst>
      <p:ext uri="{BB962C8B-B14F-4D97-AF65-F5344CB8AC3E}">
        <p14:creationId xmlns:p14="http://schemas.microsoft.com/office/powerpoint/2010/main" val="22223206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Crypto: investing &amp; trading</a:t>
            </a:r>
            <a:endParaRPr lang="en-US" dirty="0"/>
          </a:p>
        </p:txBody>
      </p:sp>
      <p:sp>
        <p:nvSpPr>
          <p:cNvPr id="3" name="Slide Number Placeholder 2"/>
          <p:cNvSpPr>
            <a:spLocks noGrp="1"/>
          </p:cNvSpPr>
          <p:nvPr>
            <p:ph type="sldNum" sz="quarter" idx="12"/>
          </p:nvPr>
        </p:nvSpPr>
        <p:spPr/>
        <p:txBody>
          <a:bodyPr/>
          <a:lstStyle/>
          <a:p>
            <a:fld id="{294A09A9-5501-47C1-A89A-A340965A2BE2}" type="slidenum">
              <a:rPr lang="en-US" smtClean="0"/>
              <a:t>21</a:t>
            </a:fld>
            <a:endParaRPr lang="en-US" dirty="0"/>
          </a:p>
        </p:txBody>
      </p:sp>
      <p:sp>
        <p:nvSpPr>
          <p:cNvPr id="4" name="Rectangle 3"/>
          <p:cNvSpPr/>
          <p:nvPr/>
        </p:nvSpPr>
        <p:spPr>
          <a:xfrm>
            <a:off x="700267" y="824942"/>
            <a:ext cx="11009512" cy="5262979"/>
          </a:xfrm>
          <a:prstGeom prst="rect">
            <a:avLst/>
          </a:prstGeom>
        </p:spPr>
        <p:txBody>
          <a:bodyPr wrap="square">
            <a:spAutoFit/>
          </a:bodyPr>
          <a:lstStyle/>
          <a:p>
            <a:r>
              <a:rPr lang="en-US" sz="1600" dirty="0">
                <a:solidFill>
                  <a:srgbClr val="ECECEC"/>
                </a:solidFill>
              </a:rPr>
              <a:t>We import </a:t>
            </a:r>
            <a:r>
              <a:rPr lang="en-US" sz="1600" dirty="0" err="1">
                <a:solidFill>
                  <a:srgbClr val="ECECEC"/>
                </a:solidFill>
              </a:rPr>
              <a:t>StandardScaler</a:t>
            </a:r>
            <a:r>
              <a:rPr lang="en-US" sz="1600" dirty="0">
                <a:solidFill>
                  <a:srgbClr val="ECECEC"/>
                </a:solidFill>
              </a:rPr>
              <a:t> from the </a:t>
            </a:r>
            <a:r>
              <a:rPr lang="en-US" sz="1600" dirty="0" err="1">
                <a:solidFill>
                  <a:srgbClr val="ECECEC"/>
                </a:solidFill>
              </a:rPr>
              <a:t>scikit</a:t>
            </a:r>
            <a:r>
              <a:rPr lang="en-US" sz="1600" dirty="0">
                <a:solidFill>
                  <a:srgbClr val="ECECEC"/>
                </a:solidFill>
              </a:rPr>
              <a:t>-learn library (sklearn) in order to scale our feature variables. </a:t>
            </a:r>
            <a:r>
              <a:rPr lang="en-US" sz="1600" dirty="0" err="1">
                <a:solidFill>
                  <a:srgbClr val="ECECEC"/>
                </a:solidFill>
              </a:rPr>
              <a:t>StandardScaler</a:t>
            </a:r>
            <a:r>
              <a:rPr lang="en-US" sz="1600" dirty="0">
                <a:solidFill>
                  <a:srgbClr val="ECECEC"/>
                </a:solidFill>
              </a:rPr>
              <a:t> is used to standardize features by removing the mean and scaling them to unit variance.</a:t>
            </a:r>
          </a:p>
          <a:p>
            <a:r>
              <a:rPr lang="en-US" sz="1600" dirty="0">
                <a:solidFill>
                  <a:srgbClr val="ECECEC"/>
                </a:solidFill>
              </a:rPr>
              <a:t>The main reasons for using </a:t>
            </a:r>
            <a:r>
              <a:rPr lang="en-US" sz="1600" dirty="0" err="1">
                <a:solidFill>
                  <a:srgbClr val="ECECEC"/>
                </a:solidFill>
              </a:rPr>
              <a:t>StandardScaler</a:t>
            </a:r>
            <a:r>
              <a:rPr lang="en-US" sz="1600" dirty="0">
                <a:solidFill>
                  <a:srgbClr val="ECECEC"/>
                </a:solidFill>
              </a:rPr>
              <a:t> are:</a:t>
            </a:r>
          </a:p>
          <a:p>
            <a:br>
              <a:rPr lang="en-US" sz="1600" dirty="0">
                <a:solidFill>
                  <a:srgbClr val="ECECEC"/>
                </a:solidFill>
              </a:rPr>
            </a:br>
            <a:endParaRPr lang="en-US" sz="1600" dirty="0">
              <a:solidFill>
                <a:srgbClr val="ECECEC"/>
              </a:solidFill>
            </a:endParaRPr>
          </a:p>
          <a:p>
            <a:pPr>
              <a:buFont typeface="+mj-lt"/>
              <a:buAutoNum type="arabicPeriod"/>
            </a:pPr>
            <a:r>
              <a:rPr lang="en-US" sz="1600" b="1" dirty="0">
                <a:solidFill>
                  <a:srgbClr val="ECECEC"/>
                </a:solidFill>
              </a:rPr>
              <a:t>Normalization of Features</a:t>
            </a:r>
            <a:r>
              <a:rPr lang="en-US" sz="1600" dirty="0">
                <a:solidFill>
                  <a:srgbClr val="ECECEC"/>
                </a:solidFill>
              </a:rPr>
              <a:t>: </a:t>
            </a:r>
            <a:r>
              <a:rPr lang="en-US" sz="1600" dirty="0" err="1">
                <a:solidFill>
                  <a:srgbClr val="ECECEC"/>
                </a:solidFill>
              </a:rPr>
              <a:t>StandardScaler</a:t>
            </a:r>
            <a:r>
              <a:rPr lang="en-US" sz="1600" dirty="0">
                <a:solidFill>
                  <a:srgbClr val="ECECEC"/>
                </a:solidFill>
              </a:rPr>
              <a:t> helps in bringing all features to the same scale, which can prevent certain features from dominating the model's learning process due to their larger scales. This is particularly important for algorithms that are sensitive to feature scales, such as support vector machines (SVM) or k-nearest neighbors (KNN).</a:t>
            </a:r>
            <a:br>
              <a:rPr lang="en-US" sz="1600" dirty="0">
                <a:solidFill>
                  <a:srgbClr val="ECECEC"/>
                </a:solidFill>
              </a:rPr>
            </a:br>
            <a:endParaRPr lang="en-US" sz="1600" dirty="0">
              <a:solidFill>
                <a:srgbClr val="ECECEC"/>
              </a:solidFill>
            </a:endParaRPr>
          </a:p>
          <a:p>
            <a:pPr>
              <a:buFont typeface="+mj-lt"/>
              <a:buAutoNum type="arabicPeriod"/>
            </a:pPr>
            <a:r>
              <a:rPr lang="en-US" sz="1600" b="1" dirty="0">
                <a:solidFill>
                  <a:srgbClr val="ECECEC"/>
                </a:solidFill>
              </a:rPr>
              <a:t>Improvement of Model Performance</a:t>
            </a:r>
            <a:r>
              <a:rPr lang="en-US" sz="1600" dirty="0">
                <a:solidFill>
                  <a:srgbClr val="ECECEC"/>
                </a:solidFill>
              </a:rPr>
              <a:t>: Standardizing features can lead to improved model performance, convergence, and stability, especially for algorithms that involve gradient descent optimization.</a:t>
            </a:r>
            <a:br>
              <a:rPr lang="en-US" sz="1600" dirty="0">
                <a:solidFill>
                  <a:srgbClr val="ECECEC"/>
                </a:solidFill>
              </a:rPr>
            </a:br>
            <a:endParaRPr lang="en-US" sz="1600" dirty="0">
              <a:solidFill>
                <a:srgbClr val="ECECEC"/>
              </a:solidFill>
            </a:endParaRPr>
          </a:p>
          <a:p>
            <a:pPr>
              <a:buFont typeface="+mj-lt"/>
              <a:buAutoNum type="arabicPeriod"/>
            </a:pPr>
            <a:r>
              <a:rPr lang="en-US" sz="1600" b="1" dirty="0">
                <a:solidFill>
                  <a:srgbClr val="ECECEC"/>
                </a:solidFill>
              </a:rPr>
              <a:t>Assumption of Many Machine Learning Models</a:t>
            </a:r>
            <a:r>
              <a:rPr lang="en-US" sz="1600" dirty="0">
                <a:solidFill>
                  <a:srgbClr val="ECECEC"/>
                </a:solidFill>
              </a:rPr>
              <a:t>: Many machine learning models assume that the features are normally distributed with zero mean and unit variance. </a:t>
            </a:r>
            <a:r>
              <a:rPr lang="en-US" sz="1600" dirty="0" err="1">
                <a:solidFill>
                  <a:srgbClr val="ECECEC"/>
                </a:solidFill>
              </a:rPr>
              <a:t>StandardScaler</a:t>
            </a:r>
            <a:r>
              <a:rPr lang="en-US" sz="1600" dirty="0">
                <a:solidFill>
                  <a:srgbClr val="ECECEC"/>
                </a:solidFill>
              </a:rPr>
              <a:t> helps in meeting these assumptions, thereby enhancing the performance of such models.</a:t>
            </a:r>
            <a:br>
              <a:rPr lang="en-US" sz="1600" dirty="0">
                <a:solidFill>
                  <a:srgbClr val="ECECEC"/>
                </a:solidFill>
              </a:rPr>
            </a:br>
            <a:endParaRPr lang="en-US" sz="1600" dirty="0">
              <a:solidFill>
                <a:srgbClr val="ECECEC"/>
              </a:solidFill>
            </a:endParaRPr>
          </a:p>
          <a:p>
            <a:pPr>
              <a:buFont typeface="+mj-lt"/>
              <a:buAutoNum type="arabicPeriod"/>
            </a:pPr>
            <a:r>
              <a:rPr lang="en-US" sz="1600" b="1" dirty="0">
                <a:solidFill>
                  <a:srgbClr val="ECECEC"/>
                </a:solidFill>
              </a:rPr>
              <a:t>Interpretability and Understanding</a:t>
            </a:r>
            <a:r>
              <a:rPr lang="en-US" sz="1600" dirty="0">
                <a:solidFill>
                  <a:srgbClr val="ECECEC"/>
                </a:solidFill>
              </a:rPr>
              <a:t>: Standardizing features can make the coefficients or importance of features more interpretable, as they are on the same scale. This can aid in understanding the relative importance of different features in the model.</a:t>
            </a:r>
          </a:p>
          <a:p>
            <a:r>
              <a:rPr lang="en-US" sz="1600" dirty="0">
                <a:solidFill>
                  <a:srgbClr val="ECECEC"/>
                </a:solidFill>
              </a:rPr>
              <a:t>Overall, importing </a:t>
            </a:r>
            <a:r>
              <a:rPr lang="en-US" sz="1600" dirty="0" err="1">
                <a:solidFill>
                  <a:srgbClr val="ECECEC"/>
                </a:solidFill>
              </a:rPr>
              <a:t>StandardScaler</a:t>
            </a:r>
            <a:r>
              <a:rPr lang="en-US" sz="1600" dirty="0">
                <a:solidFill>
                  <a:srgbClr val="ECECEC"/>
                </a:solidFill>
              </a:rPr>
              <a:t> allows us to preprocess our data effectively and prepare it for training machine learning models, ultimately leading to better model performance and interpretability.</a:t>
            </a:r>
            <a:endParaRPr lang="en-US" b="0" i="0" dirty="0">
              <a:solidFill>
                <a:srgbClr val="ECECEC"/>
              </a:solidFill>
              <a:effectLst/>
            </a:endParaRPr>
          </a:p>
        </p:txBody>
      </p:sp>
    </p:spTree>
    <p:extLst>
      <p:ext uri="{BB962C8B-B14F-4D97-AF65-F5344CB8AC3E}">
        <p14:creationId xmlns:p14="http://schemas.microsoft.com/office/powerpoint/2010/main" val="3848907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000"/>
                    </a14:imgEffect>
                    <a14:imgEffect>
                      <a14:colorTemperature colorTemp="11500"/>
                    </a14:imgEffect>
                    <a14:imgEffect>
                      <a14:saturation sat="400000"/>
                    </a14:imgEffect>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5984748" y="2971799"/>
            <a:ext cx="2143125" cy="2143125"/>
          </a:xfrm>
          <a:prstGeom prst="rect">
            <a:avLst/>
          </a:prstGeom>
          <a:noFill/>
          <a:ln>
            <a:noFill/>
          </a:ln>
          <a:effectLst>
            <a:softEdge rad="0"/>
          </a:effectLst>
        </p:spPr>
      </p:pic>
      <p:sp>
        <p:nvSpPr>
          <p:cNvPr id="2" name="Title 1">
            <a:extLst>
              <a:ext uri="{FF2B5EF4-FFF2-40B4-BE49-F238E27FC236}">
                <a16:creationId xmlns:a16="http://schemas.microsoft.com/office/drawing/2014/main" id="{BCF07077-6475-CCB7-08C1-888019F6DD84}"/>
              </a:ext>
            </a:extLst>
          </p:cNvPr>
          <p:cNvSpPr>
            <a:spLocks noGrp="1"/>
          </p:cNvSpPr>
          <p:nvPr>
            <p:ph type="title"/>
          </p:nvPr>
        </p:nvSpPr>
        <p:spPr/>
        <p:txBody>
          <a:bodyPr/>
          <a:lstStyle/>
          <a:p>
            <a:r>
              <a:rPr lang="en-IN" u="sng" dirty="0"/>
              <a:t>Models used:-</a:t>
            </a:r>
          </a:p>
        </p:txBody>
      </p:sp>
      <p:sp>
        <p:nvSpPr>
          <p:cNvPr id="3" name="Text Placeholder 2">
            <a:extLst>
              <a:ext uri="{FF2B5EF4-FFF2-40B4-BE49-F238E27FC236}">
                <a16:creationId xmlns:a16="http://schemas.microsoft.com/office/drawing/2014/main" id="{54E1358E-FCCA-F7E2-C8CF-BDD6F1098E26}"/>
              </a:ext>
            </a:extLst>
          </p:cNvPr>
          <p:cNvSpPr>
            <a:spLocks noGrp="1"/>
          </p:cNvSpPr>
          <p:nvPr>
            <p:ph type="body" idx="1"/>
          </p:nvPr>
        </p:nvSpPr>
        <p:spPr>
          <a:xfrm>
            <a:off x="1536191" y="2185416"/>
            <a:ext cx="4254339" cy="493776"/>
          </a:xfrm>
        </p:spPr>
        <p:txBody>
          <a:bodyPr/>
          <a:lstStyle/>
          <a:p>
            <a:r>
              <a:rPr lang="en-IN" u="sng" dirty="0"/>
              <a:t>Support Vector Machine(SVM)</a:t>
            </a:r>
          </a:p>
        </p:txBody>
      </p:sp>
      <p:sp>
        <p:nvSpPr>
          <p:cNvPr id="5" name="Text Placeholder 4">
            <a:extLst>
              <a:ext uri="{FF2B5EF4-FFF2-40B4-BE49-F238E27FC236}">
                <a16:creationId xmlns:a16="http://schemas.microsoft.com/office/drawing/2014/main" id="{9ED68C71-2080-7A88-1C5D-5E44A5EDFA3B}"/>
              </a:ext>
            </a:extLst>
          </p:cNvPr>
          <p:cNvSpPr>
            <a:spLocks noGrp="1"/>
          </p:cNvSpPr>
          <p:nvPr>
            <p:ph type="body" sz="quarter" idx="3"/>
          </p:nvPr>
        </p:nvSpPr>
        <p:spPr>
          <a:xfrm>
            <a:off x="5984748" y="2185416"/>
            <a:ext cx="3621024" cy="493776"/>
          </a:xfrm>
        </p:spPr>
        <p:txBody>
          <a:bodyPr/>
          <a:lstStyle/>
          <a:p>
            <a:r>
              <a:rPr lang="en-IN" u="sng" dirty="0"/>
              <a:t>Logistic Regression</a:t>
            </a:r>
          </a:p>
        </p:txBody>
      </p:sp>
      <p:sp>
        <p:nvSpPr>
          <p:cNvPr id="8" name="Slide Number Placeholder 7">
            <a:extLst>
              <a:ext uri="{FF2B5EF4-FFF2-40B4-BE49-F238E27FC236}">
                <a16:creationId xmlns:a16="http://schemas.microsoft.com/office/drawing/2014/main" id="{4FD4138D-45E7-A3F8-D444-70D2A40C0BDC}"/>
              </a:ext>
            </a:extLst>
          </p:cNvPr>
          <p:cNvSpPr>
            <a:spLocks noGrp="1"/>
          </p:cNvSpPr>
          <p:nvPr>
            <p:ph type="sldNum" sz="quarter" idx="12"/>
          </p:nvPr>
        </p:nvSpPr>
        <p:spPr/>
        <p:txBody>
          <a:bodyPr/>
          <a:lstStyle/>
          <a:p>
            <a:fld id="{294A09A9-5501-47C1-A89A-A340965A2BE2}" type="slidenum">
              <a:rPr lang="en-US" smtClean="0"/>
              <a:t>22</a:t>
            </a:fld>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5336" y="2971800"/>
            <a:ext cx="2143125" cy="2143125"/>
          </a:xfrm>
          <a:prstGeom prst="rect">
            <a:avLst/>
          </a:prstGeom>
        </p:spPr>
      </p:pic>
    </p:spTree>
    <p:extLst>
      <p:ext uri="{BB962C8B-B14F-4D97-AF65-F5344CB8AC3E}">
        <p14:creationId xmlns:p14="http://schemas.microsoft.com/office/powerpoint/2010/main" val="15349966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01AD5D-50F2-C160-31A2-52B7BADBAEF1}"/>
              </a:ext>
            </a:extLst>
          </p:cNvPr>
          <p:cNvSpPr>
            <a:spLocks noGrp="1"/>
          </p:cNvSpPr>
          <p:nvPr>
            <p:ph type="sldNum" sz="quarter" idx="11"/>
          </p:nvPr>
        </p:nvSpPr>
        <p:spPr/>
        <p:txBody>
          <a:bodyPr/>
          <a:lstStyle/>
          <a:p>
            <a:fld id="{294A09A9-5501-47C1-A89A-A340965A2BE2}" type="slidenum">
              <a:rPr lang="en-US" smtClean="0"/>
              <a:pPr/>
              <a:t>23</a:t>
            </a:fld>
            <a:endParaRPr lang="en-US" dirty="0"/>
          </a:p>
        </p:txBody>
      </p:sp>
      <p:sp>
        <p:nvSpPr>
          <p:cNvPr id="4" name="Title 3">
            <a:extLst>
              <a:ext uri="{FF2B5EF4-FFF2-40B4-BE49-F238E27FC236}">
                <a16:creationId xmlns:a16="http://schemas.microsoft.com/office/drawing/2014/main" id="{40122761-93C7-6F18-C2A8-41C4161FBE11}"/>
              </a:ext>
            </a:extLst>
          </p:cNvPr>
          <p:cNvSpPr>
            <a:spLocks noGrp="1"/>
          </p:cNvSpPr>
          <p:nvPr>
            <p:ph type="title"/>
          </p:nvPr>
        </p:nvSpPr>
        <p:spPr>
          <a:xfrm>
            <a:off x="1858410" y="1362456"/>
            <a:ext cx="8878824" cy="530352"/>
          </a:xfrm>
        </p:spPr>
        <p:txBody>
          <a:bodyPr/>
          <a:lstStyle/>
          <a:p>
            <a:r>
              <a:rPr lang="en-IN" u="sng" dirty="0"/>
              <a:t>Performance Measures</a:t>
            </a:r>
            <a:br>
              <a:rPr lang="en-IN" u="sng" dirty="0"/>
            </a:br>
            <a:r>
              <a:rPr lang="en-IN" u="sng" dirty="0"/>
              <a:t>and result</a:t>
            </a:r>
          </a:p>
        </p:txBody>
      </p:sp>
      <p:sp>
        <p:nvSpPr>
          <p:cNvPr id="5" name="Content Placeholder 4">
            <a:extLst>
              <a:ext uri="{FF2B5EF4-FFF2-40B4-BE49-F238E27FC236}">
                <a16:creationId xmlns:a16="http://schemas.microsoft.com/office/drawing/2014/main" id="{7687B781-239F-0016-FAC8-73348E9A69DD}"/>
              </a:ext>
            </a:extLst>
          </p:cNvPr>
          <p:cNvSpPr>
            <a:spLocks noGrp="1"/>
          </p:cNvSpPr>
          <p:nvPr>
            <p:ph idx="1"/>
          </p:nvPr>
        </p:nvSpPr>
        <p:spPr>
          <a:xfrm>
            <a:off x="1536192" y="2135124"/>
            <a:ext cx="9663031" cy="3282696"/>
          </a:xfrm>
        </p:spPr>
        <p:txBody>
          <a:bodyPr/>
          <a:lstStyle/>
          <a:p>
            <a:r>
              <a:rPr lang="en-US" sz="2000" u="sng" dirty="0"/>
              <a:t>Accuracy</a:t>
            </a:r>
            <a:r>
              <a:rPr lang="en-US" sz="2000" dirty="0"/>
              <a:t>: Proportion of correctly classified instances out of total instances. Higher accuracy indicates better performance.</a:t>
            </a:r>
          </a:p>
          <a:p>
            <a:r>
              <a:rPr lang="en-US" sz="2000" u="sng" dirty="0"/>
              <a:t>Precision</a:t>
            </a:r>
            <a:r>
              <a:rPr lang="en-US" sz="2000" dirty="0"/>
              <a:t>: Proportion of correctly predicted positive cases out of all predicted positive cases. Emphasizes model's exactness.</a:t>
            </a:r>
          </a:p>
          <a:p>
            <a:r>
              <a:rPr lang="en-US" sz="2000" u="sng" dirty="0"/>
              <a:t>Recall (Sensitivity</a:t>
            </a:r>
            <a:r>
              <a:rPr lang="en-US" sz="2000" dirty="0"/>
              <a:t>): Proportion of correctly predicted positive cases out of all actual positive cases. Highlights model's ability to capture positive cases.</a:t>
            </a:r>
          </a:p>
        </p:txBody>
      </p:sp>
    </p:spTree>
    <p:extLst>
      <p:ext uri="{BB962C8B-B14F-4D97-AF65-F5344CB8AC3E}">
        <p14:creationId xmlns:p14="http://schemas.microsoft.com/office/powerpoint/2010/main" val="115859183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94A09A9-5501-47C1-A89A-A340965A2BE2}" type="slidenum">
              <a:rPr lang="en-US" smtClean="0"/>
              <a:pPr/>
              <a:t>24</a:t>
            </a:fld>
            <a:endParaRPr lang="en-US" dirty="0"/>
          </a:p>
        </p:txBody>
      </p:sp>
      <p:sp>
        <p:nvSpPr>
          <p:cNvPr id="3" name="Footer Placeholder 2"/>
          <p:cNvSpPr>
            <a:spLocks noGrp="1"/>
          </p:cNvSpPr>
          <p:nvPr>
            <p:ph type="ftr" sz="quarter" idx="10"/>
          </p:nvPr>
        </p:nvSpPr>
        <p:spPr/>
        <p:txBody>
          <a:bodyPr/>
          <a:lstStyle/>
          <a:p>
            <a:r>
              <a:rPr lang="en-US"/>
              <a:t>Crypto: investing &amp; trading</a:t>
            </a:r>
            <a:endParaRPr lang="en-US" dirty="0"/>
          </a:p>
        </p:txBody>
      </p:sp>
      <p:sp>
        <p:nvSpPr>
          <p:cNvPr id="6" name="Title 3">
            <a:extLst>
              <a:ext uri="{FF2B5EF4-FFF2-40B4-BE49-F238E27FC236}">
                <a16:creationId xmlns:a16="http://schemas.microsoft.com/office/drawing/2014/main" id="{40122761-93C7-6F18-C2A8-41C4161FBE11}"/>
              </a:ext>
            </a:extLst>
          </p:cNvPr>
          <p:cNvSpPr>
            <a:spLocks noGrp="1"/>
          </p:cNvSpPr>
          <p:nvPr/>
        </p:nvSpPr>
        <p:spPr>
          <a:xfrm>
            <a:off x="1218014" y="566928"/>
            <a:ext cx="8878824" cy="125272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IN" dirty="0"/>
              <a:t>Performance Measures</a:t>
            </a:r>
            <a:br>
              <a:rPr lang="en-IN" dirty="0"/>
            </a:br>
            <a:r>
              <a:rPr lang="en-IN" dirty="0"/>
              <a:t>and result</a:t>
            </a:r>
          </a:p>
        </p:txBody>
      </p:sp>
      <p:sp>
        <p:nvSpPr>
          <p:cNvPr id="7" name="Content Placeholder 4">
            <a:extLst>
              <a:ext uri="{FF2B5EF4-FFF2-40B4-BE49-F238E27FC236}">
                <a16:creationId xmlns:a16="http://schemas.microsoft.com/office/drawing/2014/main" id="{7687B781-239F-0016-FAC8-73348E9A69DD}"/>
              </a:ext>
            </a:extLst>
          </p:cNvPr>
          <p:cNvSpPr>
            <a:spLocks noGrp="1"/>
          </p:cNvSpPr>
          <p:nvPr/>
        </p:nvSpPr>
        <p:spPr>
          <a:xfrm>
            <a:off x="1264485" y="2173986"/>
            <a:ext cx="9663031" cy="3282696"/>
          </a:xfrm>
          <a:prstGeom prst="rect">
            <a:avLst/>
          </a:prstGeom>
        </p:spPr>
        <p:txBody>
          <a:bodyPr vert="horz" lIns="91440" tIns="45720" rIns="91440" bIns="45720" rtlCol="0">
            <a:noAutofit/>
          </a:bodyPr>
          <a:lstStyle>
            <a:lvl1pPr marL="347472" indent="-347472" algn="l" defTabSz="914400" rtl="0" eaLnBrk="1" latinLnBrk="0" hangingPunct="1">
              <a:lnSpc>
                <a:spcPct val="150000"/>
              </a:lnSpc>
              <a:spcBef>
                <a:spcPts val="10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u="sng" dirty="0"/>
              <a:t>Accuracy</a:t>
            </a:r>
            <a:r>
              <a:rPr lang="en-US" sz="2000" dirty="0"/>
              <a:t>: Proportion of correctly classified instances out of total instances. Higher accuracy indicates better performance.</a:t>
            </a:r>
          </a:p>
          <a:p>
            <a:r>
              <a:rPr lang="en-US" sz="2000" u="sng" dirty="0"/>
              <a:t>Precision</a:t>
            </a:r>
            <a:r>
              <a:rPr lang="en-US" sz="2000" dirty="0"/>
              <a:t>: Proportion of correctly predicted positive cases out of all predicted positive cases. Emphasizes model's exactness.</a:t>
            </a:r>
          </a:p>
          <a:p>
            <a:r>
              <a:rPr lang="en-US" sz="2000" u="sng" dirty="0"/>
              <a:t>Recall (Sensitivity</a:t>
            </a:r>
            <a:r>
              <a:rPr lang="en-US" sz="2000" dirty="0"/>
              <a:t>): Proportion of correctly predicted positive cases out of all actual positive cases. Highlights model's ability to capture positive cases.</a:t>
            </a:r>
          </a:p>
        </p:txBody>
      </p:sp>
    </p:spTree>
    <p:extLst>
      <p:ext uri="{BB962C8B-B14F-4D97-AF65-F5344CB8AC3E}">
        <p14:creationId xmlns:p14="http://schemas.microsoft.com/office/powerpoint/2010/main" val="2928184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94A09A9-5501-47C1-A89A-A340965A2BE2}" type="slidenum">
              <a:rPr lang="en-US" smtClean="0"/>
              <a:pPr/>
              <a:t>25</a:t>
            </a:fld>
            <a:endParaRPr lang="en-US" dirty="0"/>
          </a:p>
        </p:txBody>
      </p:sp>
      <p:sp>
        <p:nvSpPr>
          <p:cNvPr id="3" name="Footer Placeholder 2"/>
          <p:cNvSpPr>
            <a:spLocks noGrp="1"/>
          </p:cNvSpPr>
          <p:nvPr>
            <p:ph type="ftr" sz="quarter" idx="10"/>
          </p:nvPr>
        </p:nvSpPr>
        <p:spPr/>
        <p:txBody>
          <a:bodyPr/>
          <a:lstStyle/>
          <a:p>
            <a:r>
              <a:rPr lang="en-US"/>
              <a:t>Crypto: investing &amp; trading</a:t>
            </a:r>
            <a:endParaRPr lang="en-US" dirty="0"/>
          </a:p>
        </p:txBody>
      </p:sp>
      <p:sp>
        <p:nvSpPr>
          <p:cNvPr id="6" name="Content Placeholder 4">
            <a:extLst>
              <a:ext uri="{FF2B5EF4-FFF2-40B4-BE49-F238E27FC236}">
                <a16:creationId xmlns:a16="http://schemas.microsoft.com/office/drawing/2014/main" id="{A9750543-677A-4211-0711-062FD8330923}"/>
              </a:ext>
            </a:extLst>
          </p:cNvPr>
          <p:cNvSpPr>
            <a:spLocks noGrp="1"/>
          </p:cNvSpPr>
          <p:nvPr/>
        </p:nvSpPr>
        <p:spPr>
          <a:xfrm>
            <a:off x="850392" y="1427335"/>
            <a:ext cx="9904044" cy="4058194"/>
          </a:xfrm>
          <a:prstGeom prst="rect">
            <a:avLst/>
          </a:prstGeom>
        </p:spPr>
        <p:txBody>
          <a:bodyPr vert="horz" lIns="91440" tIns="45720" rIns="91440" bIns="45720" rtlCol="0">
            <a:noAutofit/>
          </a:bodyPr>
          <a:lstStyle>
            <a:lvl1pPr marL="347472" indent="-347472" algn="l" defTabSz="914400" rtl="0" eaLnBrk="1" latinLnBrk="0" hangingPunct="1">
              <a:lnSpc>
                <a:spcPct val="150000"/>
              </a:lnSpc>
              <a:spcBef>
                <a:spcPts val="10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u="sng" dirty="0"/>
              <a:t>F1 Score</a:t>
            </a:r>
            <a:r>
              <a:rPr lang="en-US" sz="2000" dirty="0"/>
              <a:t>: Harmonic mean of precision and recall. Provides balanced measure of accuracy, suitable for imbalanced datasets.</a:t>
            </a:r>
          </a:p>
          <a:p>
            <a:pPr marL="0" indent="0">
              <a:buNone/>
            </a:pPr>
            <a:endParaRPr lang="en-US" sz="2000" dirty="0"/>
          </a:p>
          <a:p>
            <a:r>
              <a:rPr lang="en-US" sz="2000" u="sng" dirty="0"/>
              <a:t>Geometric Mean (G-Mean): </a:t>
            </a:r>
            <a:r>
              <a:rPr lang="en-US" sz="2000" dirty="0"/>
              <a:t>Measures geometric mean of sensitivity and specificity. Useful for assessing model effectiveness across classes, especially in imbalanced datasets.</a:t>
            </a:r>
            <a:endParaRPr lang="en-IN" sz="2000" dirty="0"/>
          </a:p>
          <a:p>
            <a:endParaRPr lang="en-IN" sz="2000" dirty="0"/>
          </a:p>
        </p:txBody>
      </p:sp>
    </p:spTree>
    <p:extLst>
      <p:ext uri="{BB962C8B-B14F-4D97-AF65-F5344CB8AC3E}">
        <p14:creationId xmlns:p14="http://schemas.microsoft.com/office/powerpoint/2010/main" val="325242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29A85D-805B-61B2-1B8F-3ABDC45F3667}"/>
              </a:ext>
            </a:extLst>
          </p:cNvPr>
          <p:cNvSpPr>
            <a:spLocks noGrp="1"/>
          </p:cNvSpPr>
          <p:nvPr>
            <p:ph type="sldNum" sz="quarter" idx="11"/>
          </p:nvPr>
        </p:nvSpPr>
        <p:spPr/>
        <p:txBody>
          <a:bodyPr/>
          <a:lstStyle/>
          <a:p>
            <a:fld id="{294A09A9-5501-47C1-A89A-A340965A2BE2}" type="slidenum">
              <a:rPr lang="en-US" smtClean="0"/>
              <a:pPr/>
              <a:t>26</a:t>
            </a:fld>
            <a:endParaRPr lang="en-US" dirty="0"/>
          </a:p>
        </p:txBody>
      </p:sp>
      <p:sp>
        <p:nvSpPr>
          <p:cNvPr id="5" name="Content Placeholder 4">
            <a:extLst>
              <a:ext uri="{FF2B5EF4-FFF2-40B4-BE49-F238E27FC236}">
                <a16:creationId xmlns:a16="http://schemas.microsoft.com/office/drawing/2014/main" id="{A9750543-677A-4211-0711-062FD8330923}"/>
              </a:ext>
            </a:extLst>
          </p:cNvPr>
          <p:cNvSpPr>
            <a:spLocks noGrp="1"/>
          </p:cNvSpPr>
          <p:nvPr>
            <p:ph idx="1"/>
          </p:nvPr>
        </p:nvSpPr>
        <p:spPr>
          <a:xfrm>
            <a:off x="1228197" y="1918653"/>
            <a:ext cx="5770299" cy="4058194"/>
          </a:xfrm>
        </p:spPr>
        <p:txBody>
          <a:bodyPr/>
          <a:lstStyle/>
          <a:p>
            <a:pPr marL="0" indent="0">
              <a:buNone/>
            </a:pPr>
            <a:r>
              <a:rPr lang="en-US" sz="2000" u="sng" dirty="0"/>
              <a:t>Support Vector Machine</a:t>
            </a:r>
            <a:r>
              <a:rPr lang="en-US" sz="2000" dirty="0"/>
              <a:t>:-</a:t>
            </a:r>
            <a:endParaRPr lang="en-IN" sz="2000" dirty="0"/>
          </a:p>
          <a:p>
            <a:endParaRPr lang="en-IN" sz="2000" dirty="0"/>
          </a:p>
        </p:txBody>
      </p:sp>
      <p:sp>
        <p:nvSpPr>
          <p:cNvPr id="4" name="Rectangle 3"/>
          <p:cNvSpPr/>
          <p:nvPr/>
        </p:nvSpPr>
        <p:spPr>
          <a:xfrm>
            <a:off x="714233" y="595214"/>
            <a:ext cx="11104728" cy="1323439"/>
          </a:xfrm>
          <a:prstGeom prst="rect">
            <a:avLst/>
          </a:prstGeom>
        </p:spPr>
        <p:txBody>
          <a:bodyPr wrap="square">
            <a:spAutoFit/>
          </a:bodyPr>
          <a:lstStyle/>
          <a:p>
            <a:r>
              <a:rPr lang="en-IN" sz="4000" b="1" u="sng" cap="all" spc="600" dirty="0">
                <a:solidFill>
                  <a:srgbClr val="FFFFFF"/>
                </a:solidFill>
                <a:latin typeface="Tw Cen MT"/>
              </a:rPr>
              <a:t>Performance measures for SUPPORT VECTOR MACHINE(SVM):-</a:t>
            </a:r>
            <a:endParaRPr lang="en-US" u="sng"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7055" t="57649" r="74085" b="21355"/>
          <a:stretch/>
        </p:blipFill>
        <p:spPr>
          <a:xfrm>
            <a:off x="850392" y="2692155"/>
            <a:ext cx="7966062" cy="3681349"/>
          </a:xfrm>
          <a:prstGeom prst="rect">
            <a:avLst/>
          </a:prstGeom>
        </p:spPr>
      </p:pic>
    </p:spTree>
    <p:extLst>
      <p:ext uri="{BB962C8B-B14F-4D97-AF65-F5344CB8AC3E}">
        <p14:creationId xmlns:p14="http://schemas.microsoft.com/office/powerpoint/2010/main" val="844654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C17889-02B9-38A4-9DB3-832CD7FB9D48}"/>
              </a:ext>
            </a:extLst>
          </p:cNvPr>
          <p:cNvSpPr>
            <a:spLocks noGrp="1"/>
          </p:cNvSpPr>
          <p:nvPr>
            <p:ph type="sldNum" sz="quarter" idx="11"/>
          </p:nvPr>
        </p:nvSpPr>
        <p:spPr/>
        <p:txBody>
          <a:bodyPr/>
          <a:lstStyle/>
          <a:p>
            <a:fld id="{294A09A9-5501-47C1-A89A-A340965A2BE2}" type="slidenum">
              <a:rPr lang="en-US" smtClean="0"/>
              <a:pPr/>
              <a:t>27</a:t>
            </a:fld>
            <a:endParaRPr lang="en-US" dirty="0"/>
          </a:p>
        </p:txBody>
      </p:sp>
      <p:sp>
        <p:nvSpPr>
          <p:cNvPr id="4" name="Title 3">
            <a:extLst>
              <a:ext uri="{FF2B5EF4-FFF2-40B4-BE49-F238E27FC236}">
                <a16:creationId xmlns:a16="http://schemas.microsoft.com/office/drawing/2014/main" id="{F96F291E-0C12-3EE2-9A16-10BF89115DAA}"/>
              </a:ext>
            </a:extLst>
          </p:cNvPr>
          <p:cNvSpPr>
            <a:spLocks noGrp="1"/>
          </p:cNvSpPr>
          <p:nvPr>
            <p:ph type="title"/>
          </p:nvPr>
        </p:nvSpPr>
        <p:spPr/>
        <p:txBody>
          <a:bodyPr/>
          <a:lstStyle/>
          <a:p>
            <a:r>
              <a:rPr lang="en-IN" u="sng" dirty="0"/>
              <a:t>Performance measures for logistic regression:-</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6874" t="56464" r="60276" b="21503"/>
          <a:stretch/>
        </p:blipFill>
        <p:spPr>
          <a:xfrm>
            <a:off x="850392" y="2443369"/>
            <a:ext cx="10566851" cy="3984726"/>
          </a:xfrm>
        </p:spPr>
      </p:pic>
    </p:spTree>
    <p:extLst>
      <p:ext uri="{BB962C8B-B14F-4D97-AF65-F5344CB8AC3E}">
        <p14:creationId xmlns:p14="http://schemas.microsoft.com/office/powerpoint/2010/main" val="179625205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07624B-AC54-8964-0287-39661B69EB7E}"/>
              </a:ext>
            </a:extLst>
          </p:cNvPr>
          <p:cNvSpPr>
            <a:spLocks noGrp="1"/>
          </p:cNvSpPr>
          <p:nvPr>
            <p:ph type="sldNum" sz="quarter" idx="11"/>
          </p:nvPr>
        </p:nvSpPr>
        <p:spPr/>
        <p:txBody>
          <a:bodyPr/>
          <a:lstStyle/>
          <a:p>
            <a:fld id="{294A09A9-5501-47C1-A89A-A340965A2BE2}" type="slidenum">
              <a:rPr lang="en-US" smtClean="0"/>
              <a:pPr/>
              <a:t>28</a:t>
            </a:fld>
            <a:endParaRPr lang="en-US" dirty="0"/>
          </a:p>
        </p:txBody>
      </p:sp>
      <p:sp>
        <p:nvSpPr>
          <p:cNvPr id="4" name="Title 3">
            <a:extLst>
              <a:ext uri="{FF2B5EF4-FFF2-40B4-BE49-F238E27FC236}">
                <a16:creationId xmlns:a16="http://schemas.microsoft.com/office/drawing/2014/main" id="{43A0311E-9E61-725E-BB68-576FC0150077}"/>
              </a:ext>
            </a:extLst>
          </p:cNvPr>
          <p:cNvSpPr>
            <a:spLocks noGrp="1"/>
          </p:cNvSpPr>
          <p:nvPr>
            <p:ph type="title"/>
          </p:nvPr>
        </p:nvSpPr>
        <p:spPr/>
        <p:txBody>
          <a:bodyPr/>
          <a:lstStyle/>
          <a:p>
            <a:r>
              <a:rPr lang="en-IN" u="sng" dirty="0"/>
              <a:t>Result </a:t>
            </a:r>
          </a:p>
        </p:txBody>
      </p:sp>
      <p:sp>
        <p:nvSpPr>
          <p:cNvPr id="5" name="Content Placeholder 4">
            <a:extLst>
              <a:ext uri="{FF2B5EF4-FFF2-40B4-BE49-F238E27FC236}">
                <a16:creationId xmlns:a16="http://schemas.microsoft.com/office/drawing/2014/main" id="{57D4A39F-EA89-8054-9ED2-C76212363C34}"/>
              </a:ext>
            </a:extLst>
          </p:cNvPr>
          <p:cNvSpPr>
            <a:spLocks noGrp="1"/>
          </p:cNvSpPr>
          <p:nvPr>
            <p:ph idx="1"/>
          </p:nvPr>
        </p:nvSpPr>
        <p:spPr>
          <a:xfrm>
            <a:off x="1536192" y="2090928"/>
            <a:ext cx="9375648" cy="3282696"/>
          </a:xfrm>
        </p:spPr>
        <p:txBody>
          <a:bodyPr/>
          <a:lstStyle/>
          <a:p>
            <a:r>
              <a:rPr lang="en-US" sz="2000" dirty="0"/>
              <a:t>Support Vector Machine(SVM) outperforms Logistic Regression based on the provided statistics due to several factors:</a:t>
            </a:r>
          </a:p>
          <a:p>
            <a:r>
              <a:rPr lang="en-US" sz="2000" dirty="0"/>
              <a:t>Accuracy: Support Vector Machine(SVM) and Logistic Regression have same accuracy of (0.8065), indicating better overall classification performance.</a:t>
            </a:r>
          </a:p>
          <a:p>
            <a:r>
              <a:rPr lang="en-US" sz="2000" dirty="0"/>
              <a:t>Precision: With a slightly higher precision (0.8077 vs. 0.7857), Support Vector Machine(SVM) makes fewer false positive predictions than Logistic Regression.</a:t>
            </a:r>
          </a:p>
          <a:p>
            <a:endParaRPr lang="en-US" sz="2000" dirty="0"/>
          </a:p>
        </p:txBody>
      </p:sp>
    </p:spTree>
    <p:extLst>
      <p:ext uri="{BB962C8B-B14F-4D97-AF65-F5344CB8AC3E}">
        <p14:creationId xmlns:p14="http://schemas.microsoft.com/office/powerpoint/2010/main" val="6657127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07624B-AC54-8964-0287-39661B69EB7E}"/>
              </a:ext>
            </a:extLst>
          </p:cNvPr>
          <p:cNvSpPr>
            <a:spLocks noGrp="1"/>
          </p:cNvSpPr>
          <p:nvPr>
            <p:ph type="sldNum" sz="quarter" idx="11"/>
          </p:nvPr>
        </p:nvSpPr>
        <p:spPr/>
        <p:txBody>
          <a:bodyPr/>
          <a:lstStyle/>
          <a:p>
            <a:fld id="{294A09A9-5501-47C1-A89A-A340965A2BE2}" type="slidenum">
              <a:rPr lang="en-US" smtClean="0"/>
              <a:pPr/>
              <a:t>29</a:t>
            </a:fld>
            <a:endParaRPr lang="en-US" dirty="0"/>
          </a:p>
        </p:txBody>
      </p:sp>
      <p:sp>
        <p:nvSpPr>
          <p:cNvPr id="5" name="Content Placeholder 4">
            <a:extLst>
              <a:ext uri="{FF2B5EF4-FFF2-40B4-BE49-F238E27FC236}">
                <a16:creationId xmlns:a16="http://schemas.microsoft.com/office/drawing/2014/main" id="{57D4A39F-EA89-8054-9ED2-C76212363C34}"/>
              </a:ext>
            </a:extLst>
          </p:cNvPr>
          <p:cNvSpPr>
            <a:spLocks noGrp="1"/>
          </p:cNvSpPr>
          <p:nvPr>
            <p:ph idx="1"/>
          </p:nvPr>
        </p:nvSpPr>
        <p:spPr>
          <a:xfrm>
            <a:off x="1408176" y="654014"/>
            <a:ext cx="9375648" cy="5041392"/>
          </a:xfrm>
        </p:spPr>
        <p:txBody>
          <a:bodyPr/>
          <a:lstStyle/>
          <a:p>
            <a:r>
              <a:rPr lang="en-US" sz="2000" dirty="0"/>
              <a:t>F1 Score: Logistic Regression achieves a higher F1 Score (0.88 vs. 0.875), indicating a better balance between precision and recall compared to Support Vector Machine(SVM) .</a:t>
            </a:r>
          </a:p>
          <a:p>
            <a:r>
              <a:rPr lang="en-US" sz="2000" dirty="0"/>
              <a:t>Geometric Mean Score: Support Vector Machine(SVM) has higher geometric mean score (0.651 vs. 0.577) suggests better overall performance, especially in handling imbalanced datasets.</a:t>
            </a:r>
          </a:p>
          <a:p>
            <a:r>
              <a:rPr lang="en-US" sz="2000" dirty="0"/>
              <a:t>These metrics collectively indicate that Support Vector Machine(SVM) is more effective for this classification task, offering superior accuracy and balance between precision and recall compared to Logistic Regression.</a:t>
            </a:r>
            <a:endParaRPr lang="en-IN" sz="2000" dirty="0"/>
          </a:p>
        </p:txBody>
      </p:sp>
    </p:spTree>
    <p:extLst>
      <p:ext uri="{BB962C8B-B14F-4D97-AF65-F5344CB8AC3E}">
        <p14:creationId xmlns:p14="http://schemas.microsoft.com/office/powerpoint/2010/main" val="17211693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CF3AF5-A4A4-78FA-8452-C606C27DAB74}"/>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
        <p:nvSpPr>
          <p:cNvPr id="4" name="Title 3">
            <a:extLst>
              <a:ext uri="{FF2B5EF4-FFF2-40B4-BE49-F238E27FC236}">
                <a16:creationId xmlns:a16="http://schemas.microsoft.com/office/drawing/2014/main" id="{06193283-1D92-7273-D018-0A1536D1BF08}"/>
              </a:ext>
            </a:extLst>
          </p:cNvPr>
          <p:cNvSpPr>
            <a:spLocks noGrp="1"/>
          </p:cNvSpPr>
          <p:nvPr>
            <p:ph type="title"/>
          </p:nvPr>
        </p:nvSpPr>
        <p:spPr/>
        <p:txBody>
          <a:bodyPr/>
          <a:lstStyle/>
          <a:p>
            <a:r>
              <a:rPr lang="en-IN" u="sng" dirty="0"/>
              <a:t>Project rationale</a:t>
            </a:r>
          </a:p>
        </p:txBody>
      </p:sp>
      <p:sp>
        <p:nvSpPr>
          <p:cNvPr id="5" name="Content Placeholder 4">
            <a:extLst>
              <a:ext uri="{FF2B5EF4-FFF2-40B4-BE49-F238E27FC236}">
                <a16:creationId xmlns:a16="http://schemas.microsoft.com/office/drawing/2014/main" id="{4F63FB39-9384-C5B4-AA56-3EB5A2D4ED81}"/>
              </a:ext>
            </a:extLst>
          </p:cNvPr>
          <p:cNvSpPr>
            <a:spLocks noGrp="1"/>
          </p:cNvSpPr>
          <p:nvPr>
            <p:ph idx="1"/>
          </p:nvPr>
        </p:nvSpPr>
        <p:spPr>
          <a:xfrm>
            <a:off x="1536192" y="2212848"/>
            <a:ext cx="9863328" cy="3628394"/>
          </a:xfrm>
        </p:spPr>
        <p:txBody>
          <a:bodyPr/>
          <a:lstStyle/>
          <a:p>
            <a:r>
              <a:rPr lang="en-US" b="1" dirty="0"/>
              <a:t>We discuss the prevailing challenges and inefficiencies in the traditional loan approval process, such as lengthy processing times and subjective decision-making.</a:t>
            </a:r>
          </a:p>
          <a:p>
            <a:r>
              <a:rPr lang="en-US" b="1" dirty="0"/>
              <a:t>Furthermore, we highlight the potential impact of inaccurate loan assessments, including financial losses for lenders and missed opportunities for borrowers.</a:t>
            </a:r>
          </a:p>
          <a:p>
            <a:endParaRPr lang="en-US" b="1" dirty="0"/>
          </a:p>
          <a:p>
            <a:endParaRPr lang="en-US" dirty="0"/>
          </a:p>
          <a:p>
            <a:endParaRPr lang="en-US" dirty="0"/>
          </a:p>
          <a:p>
            <a:endParaRPr lang="en-IN" dirty="0"/>
          </a:p>
        </p:txBody>
      </p:sp>
    </p:spTree>
    <p:extLst>
      <p:ext uri="{BB962C8B-B14F-4D97-AF65-F5344CB8AC3E}">
        <p14:creationId xmlns:p14="http://schemas.microsoft.com/office/powerpoint/2010/main" val="77309081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507F22-D70C-B957-0823-78B8D64049C8}"/>
              </a:ext>
            </a:extLst>
          </p:cNvPr>
          <p:cNvSpPr>
            <a:spLocks noGrp="1"/>
          </p:cNvSpPr>
          <p:nvPr>
            <p:ph type="sldNum" sz="quarter" idx="11"/>
          </p:nvPr>
        </p:nvSpPr>
        <p:spPr/>
        <p:txBody>
          <a:bodyPr/>
          <a:lstStyle/>
          <a:p>
            <a:fld id="{294A09A9-5501-47C1-A89A-A340965A2BE2}" type="slidenum">
              <a:rPr lang="en-US" smtClean="0"/>
              <a:pPr/>
              <a:t>30</a:t>
            </a:fld>
            <a:endParaRPr lang="en-US" dirty="0"/>
          </a:p>
        </p:txBody>
      </p:sp>
      <p:sp>
        <p:nvSpPr>
          <p:cNvPr id="4" name="Title 3">
            <a:extLst>
              <a:ext uri="{FF2B5EF4-FFF2-40B4-BE49-F238E27FC236}">
                <a16:creationId xmlns:a16="http://schemas.microsoft.com/office/drawing/2014/main" id="{FFA6E8D4-BEA2-753B-0292-C6F72DBC7965}"/>
              </a:ext>
            </a:extLst>
          </p:cNvPr>
          <p:cNvSpPr>
            <a:spLocks noGrp="1"/>
          </p:cNvSpPr>
          <p:nvPr>
            <p:ph type="title"/>
          </p:nvPr>
        </p:nvSpPr>
        <p:spPr>
          <a:xfrm>
            <a:off x="1188810" y="571145"/>
            <a:ext cx="8878824" cy="704506"/>
          </a:xfrm>
        </p:spPr>
        <p:txBody>
          <a:bodyPr/>
          <a:lstStyle/>
          <a:p>
            <a:r>
              <a:rPr lang="en-US" dirty="0"/>
              <a:t>Limitations</a:t>
            </a:r>
          </a:p>
        </p:txBody>
      </p:sp>
      <p:sp>
        <p:nvSpPr>
          <p:cNvPr id="5" name="Content Placeholder 4">
            <a:extLst>
              <a:ext uri="{FF2B5EF4-FFF2-40B4-BE49-F238E27FC236}">
                <a16:creationId xmlns:a16="http://schemas.microsoft.com/office/drawing/2014/main" id="{A45ED2D6-7461-9E3B-B683-C47B3A937FB4}"/>
              </a:ext>
            </a:extLst>
          </p:cNvPr>
          <p:cNvSpPr>
            <a:spLocks noGrp="1"/>
          </p:cNvSpPr>
          <p:nvPr>
            <p:ph idx="1"/>
          </p:nvPr>
        </p:nvSpPr>
        <p:spPr>
          <a:xfrm>
            <a:off x="1188810" y="1273396"/>
            <a:ext cx="6422136" cy="5234668"/>
          </a:xfrm>
        </p:spPr>
        <p:txBody>
          <a:bodyPr vert="horz" lIns="91440" tIns="45720" rIns="91440" bIns="45720" rtlCol="0" anchor="t">
            <a:noAutofit/>
          </a:bodyPr>
          <a:lstStyle/>
          <a:p>
            <a:r>
              <a:rPr lang="en-US" sz="2000" b="1" dirty="0"/>
              <a:t>Sensitivity to Parameters:</a:t>
            </a:r>
            <a:r>
              <a:rPr lang="en-US" sz="2000" dirty="0"/>
              <a:t> SVM performance heavily depends on the choice of parameters such as the kernel type, kernel parameters, and regularization parameter. Selecting the optimal parameters can be challenging and may require extensive tuning.</a:t>
            </a:r>
          </a:p>
          <a:p>
            <a:r>
              <a:rPr lang="en-US" sz="2000" b="1" dirty="0"/>
              <a:t>Memory Intensive:</a:t>
            </a:r>
            <a:r>
              <a:rPr lang="en-US" sz="2000" dirty="0"/>
              <a:t> SVMs can become memory intensive, especially when dealing with large datasets. The computational complexity of SVM training grows </a:t>
            </a:r>
            <a:r>
              <a:rPr lang="en-US" sz="2000" dirty="0" err="1"/>
              <a:t>quadratically</a:t>
            </a:r>
            <a:r>
              <a:rPr lang="en-US" sz="2000" dirty="0"/>
              <a:t> with the number of samples, making it impractical for very large datasets.</a:t>
            </a:r>
          </a:p>
        </p:txBody>
      </p:sp>
    </p:spTree>
    <p:extLst>
      <p:ext uri="{BB962C8B-B14F-4D97-AF65-F5344CB8AC3E}">
        <p14:creationId xmlns:p14="http://schemas.microsoft.com/office/powerpoint/2010/main" val="177965592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143E54-9E97-24FD-C62A-01EE20E7586F}"/>
              </a:ext>
            </a:extLst>
          </p:cNvPr>
          <p:cNvSpPr>
            <a:spLocks noGrp="1"/>
          </p:cNvSpPr>
          <p:nvPr>
            <p:ph type="sldNum" sz="quarter" idx="11"/>
          </p:nvPr>
        </p:nvSpPr>
        <p:spPr/>
        <p:txBody>
          <a:bodyPr/>
          <a:lstStyle/>
          <a:p>
            <a:fld id="{294A09A9-5501-47C1-A89A-A340965A2BE2}" type="slidenum">
              <a:rPr lang="en-US" smtClean="0"/>
              <a:pPr/>
              <a:t>31</a:t>
            </a:fld>
            <a:endParaRPr lang="en-US" dirty="0"/>
          </a:p>
        </p:txBody>
      </p:sp>
      <p:sp>
        <p:nvSpPr>
          <p:cNvPr id="5" name="Content Placeholder 4">
            <a:extLst>
              <a:ext uri="{FF2B5EF4-FFF2-40B4-BE49-F238E27FC236}">
                <a16:creationId xmlns:a16="http://schemas.microsoft.com/office/drawing/2014/main" id="{B6F263B6-35A1-B662-32B1-E76490DB2A09}"/>
              </a:ext>
            </a:extLst>
          </p:cNvPr>
          <p:cNvSpPr>
            <a:spLocks noGrp="1"/>
          </p:cNvSpPr>
          <p:nvPr>
            <p:ph idx="1"/>
          </p:nvPr>
        </p:nvSpPr>
        <p:spPr>
          <a:xfrm>
            <a:off x="1223041" y="1033314"/>
            <a:ext cx="9741532" cy="5517611"/>
          </a:xfrm>
        </p:spPr>
        <p:txBody>
          <a:bodyPr vert="horz" lIns="91440" tIns="45720" rIns="91440" bIns="45720" rtlCol="0" anchor="t">
            <a:noAutofit/>
          </a:bodyPr>
          <a:lstStyle/>
          <a:p>
            <a:r>
              <a:rPr lang="en-US" sz="2000" b="1" dirty="0"/>
              <a:t>Limited Interpretability:</a:t>
            </a:r>
            <a:r>
              <a:rPr lang="en-US" sz="2000" dirty="0"/>
              <a:t> While SVMs are effective at making predictions, the models they produce are often difficult to interpret. Unlike decision trees or logistic regression, SVMs do not provide easily interpretable insights into the relationships between features and the target variable.</a:t>
            </a:r>
          </a:p>
          <a:p>
            <a:r>
              <a:rPr lang="en-US" sz="2000" b="1" dirty="0"/>
              <a:t>Sensitivity to Noise:</a:t>
            </a:r>
            <a:r>
              <a:rPr lang="en-US" sz="2000" dirty="0"/>
              <a:t> SVMs are sensitive to noisy data, outliers, and overlapping classes. Noisy data can significantly affect the placement of the decision boundary and reduce classifier performance.</a:t>
            </a:r>
          </a:p>
          <a:p>
            <a:pPr marL="347345" indent="-347345" algn="just"/>
            <a:r>
              <a:rPr lang="en-US" sz="2000" b="1" dirty="0"/>
              <a:t>Binary Classification:</a:t>
            </a:r>
            <a:r>
              <a:rPr lang="en-US" sz="2000" dirty="0"/>
              <a:t> SVMs are inherently binary classifiers and are not directly applicable to multi-class classification problems. While there are techniques such as one-</a:t>
            </a:r>
            <a:r>
              <a:rPr lang="en-US" sz="2000" dirty="0" err="1"/>
              <a:t>vs</a:t>
            </a:r>
            <a:r>
              <a:rPr lang="en-US" sz="2000" dirty="0"/>
              <a:t>-one or one-</a:t>
            </a:r>
            <a:r>
              <a:rPr lang="en-US" sz="2000" dirty="0" err="1"/>
              <a:t>vs</a:t>
            </a:r>
            <a:r>
              <a:rPr lang="en-US" sz="2000" dirty="0"/>
              <a:t>-rest to extend SVMs to multi-class classification, they may not always perform optimally.</a:t>
            </a:r>
          </a:p>
          <a:p>
            <a:pPr marL="347345" indent="-347345" algn="just"/>
            <a:endParaRPr lang="en-US" sz="2000" dirty="0">
              <a:cs typeface="Segoe UI Light"/>
            </a:endParaRPr>
          </a:p>
        </p:txBody>
      </p:sp>
    </p:spTree>
    <p:extLst>
      <p:ext uri="{BB962C8B-B14F-4D97-AF65-F5344CB8AC3E}">
        <p14:creationId xmlns:p14="http://schemas.microsoft.com/office/powerpoint/2010/main" val="38582883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143E54-9E97-24FD-C62A-01EE20E7586F}"/>
              </a:ext>
            </a:extLst>
          </p:cNvPr>
          <p:cNvSpPr>
            <a:spLocks noGrp="1"/>
          </p:cNvSpPr>
          <p:nvPr>
            <p:ph type="sldNum" sz="quarter" idx="11"/>
          </p:nvPr>
        </p:nvSpPr>
        <p:spPr/>
        <p:txBody>
          <a:bodyPr/>
          <a:lstStyle/>
          <a:p>
            <a:fld id="{294A09A9-5501-47C1-A89A-A340965A2BE2}" type="slidenum">
              <a:rPr lang="en-US" smtClean="0">
                <a:solidFill>
                  <a:srgbClr val="FFFFFF"/>
                </a:solidFill>
              </a:rPr>
              <a:pPr/>
              <a:t>32</a:t>
            </a:fld>
            <a:endParaRPr lang="en-US" dirty="0">
              <a:solidFill>
                <a:srgbClr val="FFFFFF"/>
              </a:solidFill>
            </a:endParaRPr>
          </a:p>
        </p:txBody>
      </p:sp>
      <p:sp>
        <p:nvSpPr>
          <p:cNvPr id="5" name="Content Placeholder 4">
            <a:extLst>
              <a:ext uri="{FF2B5EF4-FFF2-40B4-BE49-F238E27FC236}">
                <a16:creationId xmlns:a16="http://schemas.microsoft.com/office/drawing/2014/main" id="{B6F263B6-35A1-B662-32B1-E76490DB2A09}"/>
              </a:ext>
            </a:extLst>
          </p:cNvPr>
          <p:cNvSpPr>
            <a:spLocks noGrp="1"/>
          </p:cNvSpPr>
          <p:nvPr>
            <p:ph idx="1"/>
          </p:nvPr>
        </p:nvSpPr>
        <p:spPr>
          <a:xfrm>
            <a:off x="1223041" y="1033314"/>
            <a:ext cx="9741532" cy="4796257"/>
          </a:xfrm>
        </p:spPr>
        <p:txBody>
          <a:bodyPr vert="horz" lIns="91440" tIns="45720" rIns="91440" bIns="45720" rtlCol="0" anchor="t">
            <a:noAutofit/>
          </a:bodyPr>
          <a:lstStyle/>
          <a:p>
            <a:r>
              <a:rPr lang="en-US" sz="2000" b="1" dirty="0"/>
              <a:t>Computationally Expensive:</a:t>
            </a:r>
            <a:r>
              <a:rPr lang="en-US" sz="2000" dirty="0"/>
              <a:t> SVM training can be computationally expensive, especially for large datasets or datasets with high-dimensional feature spaces. This can make SVMs impractical for real-time or online learning scenarios.</a:t>
            </a:r>
          </a:p>
          <a:p>
            <a:r>
              <a:rPr lang="en-US" sz="2000" b="1" dirty="0"/>
              <a:t>Difficulty with Large Feature Spaces:</a:t>
            </a:r>
            <a:r>
              <a:rPr lang="en-US" sz="2000" dirty="0"/>
              <a:t> SVMs may not perform well when the number of features is much larger than the number of samples. In high-dimensional feature spaces, SVMs may suffer from the "curse of dimensionality," leading to </a:t>
            </a:r>
            <a:r>
              <a:rPr lang="en-US" sz="2000" dirty="0" err="1"/>
              <a:t>overfitting</a:t>
            </a:r>
            <a:r>
              <a:rPr lang="en-US" sz="2000" dirty="0"/>
              <a:t> or increased computational complexity.</a:t>
            </a:r>
          </a:p>
          <a:p>
            <a:pPr marL="0" indent="0" algn="just">
              <a:buNone/>
            </a:pPr>
            <a:endParaRPr lang="en-US" sz="2000" dirty="0">
              <a:cs typeface="Segoe UI Light"/>
            </a:endParaRPr>
          </a:p>
        </p:txBody>
      </p:sp>
    </p:spTree>
    <p:extLst>
      <p:ext uri="{BB962C8B-B14F-4D97-AF65-F5344CB8AC3E}">
        <p14:creationId xmlns:p14="http://schemas.microsoft.com/office/powerpoint/2010/main" val="107896701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EDAC-6716-7B4D-3F7A-4F06E7FD8D88}"/>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18E86AA7-0090-A893-7975-575E044652AC}"/>
              </a:ext>
            </a:extLst>
          </p:cNvPr>
          <p:cNvSpPr>
            <a:spLocks noGrp="1"/>
          </p:cNvSpPr>
          <p:nvPr>
            <p:ph idx="1"/>
          </p:nvPr>
        </p:nvSpPr>
        <p:spPr>
          <a:xfrm>
            <a:off x="1008888" y="1807406"/>
            <a:ext cx="10332720" cy="4948236"/>
          </a:xfrm>
        </p:spPr>
        <p:txBody>
          <a:bodyPr/>
          <a:lstStyle/>
          <a:p>
            <a:pPr marL="0" indent="0">
              <a:buNone/>
            </a:pPr>
            <a:endParaRPr lang="en-US" sz="2000" dirty="0"/>
          </a:p>
          <a:p>
            <a:pPr>
              <a:lnSpc>
                <a:spcPct val="100000"/>
              </a:lnSpc>
            </a:pPr>
            <a:r>
              <a:rPr lang="en-US" sz="2000" b="1" dirty="0"/>
              <a:t>Similar Accuracy:</a:t>
            </a:r>
            <a:r>
              <a:rPr lang="en-US" sz="2000" dirty="0"/>
              <a:t> Both SVM and Logistic Regression models achieved similar accuracy scores on the test data (around 80.6%). This indicates that both models are capable of making accurate predictions on unseen data.</a:t>
            </a:r>
          </a:p>
          <a:p>
            <a:pPr marL="0" indent="0">
              <a:lnSpc>
                <a:spcPct val="100000"/>
              </a:lnSpc>
              <a:buNone/>
            </a:pPr>
            <a:endParaRPr lang="en-US" sz="2000" dirty="0"/>
          </a:p>
          <a:p>
            <a:pPr>
              <a:lnSpc>
                <a:spcPct val="100000"/>
              </a:lnSpc>
            </a:pPr>
            <a:r>
              <a:rPr lang="en-US" sz="2000" b="1" dirty="0"/>
              <a:t>Different Recall and F1 Score:</a:t>
            </a:r>
            <a:r>
              <a:rPr lang="en-US" sz="2000" dirty="0"/>
              <a:t> While SVM achieved a higher precision than Logistic Regression, it had lower recall and F1 scores. This suggests that SVM may be better at correctly identifying the positive class (higher precision), but it may miss some positive instances, leading to lower recall and F1 score.</a:t>
            </a:r>
          </a:p>
          <a:p>
            <a:pPr marL="0" indent="0">
              <a:lnSpc>
                <a:spcPct val="100000"/>
              </a:lnSpc>
              <a:buNone/>
            </a:pPr>
            <a:endParaRPr lang="en-US" sz="2000" dirty="0"/>
          </a:p>
          <a:p>
            <a:pPr>
              <a:lnSpc>
                <a:spcPct val="100000"/>
              </a:lnSpc>
            </a:pPr>
            <a:r>
              <a:rPr lang="en-US" sz="2000" b="1" dirty="0"/>
              <a:t>Interpretability:</a:t>
            </a:r>
            <a:r>
              <a:rPr lang="en-US" sz="2000" dirty="0"/>
              <a:t> Logistic Regression models are more interpretable compared to SVM. They provide coefficients that indicate the strength and direction of the relationship between features and the target variable. This interpretability can be valuable in understanding the factors influencing loan approval decisions.</a:t>
            </a:r>
          </a:p>
        </p:txBody>
      </p:sp>
      <p:sp>
        <p:nvSpPr>
          <p:cNvPr id="4" name="Slide Number Placeholder 3">
            <a:extLst>
              <a:ext uri="{FF2B5EF4-FFF2-40B4-BE49-F238E27FC236}">
                <a16:creationId xmlns:a16="http://schemas.microsoft.com/office/drawing/2014/main" id="{9D16513F-78B9-8A02-8367-505D2FF36F0C}"/>
              </a:ext>
            </a:extLst>
          </p:cNvPr>
          <p:cNvSpPr>
            <a:spLocks noGrp="1"/>
          </p:cNvSpPr>
          <p:nvPr>
            <p:ph type="sldNum" sz="quarter" idx="11"/>
          </p:nvPr>
        </p:nvSpPr>
        <p:spPr/>
        <p:txBody>
          <a:bodyPr/>
          <a:lstStyle/>
          <a:p>
            <a:fld id="{294A09A9-5501-47C1-A89A-A340965A2BE2}" type="slidenum">
              <a:rPr lang="en-US" smtClean="0"/>
              <a:pPr/>
              <a:t>33</a:t>
            </a:fld>
            <a:endParaRPr lang="en-US" dirty="0"/>
          </a:p>
        </p:txBody>
      </p:sp>
    </p:spTree>
    <p:extLst>
      <p:ext uri="{BB962C8B-B14F-4D97-AF65-F5344CB8AC3E}">
        <p14:creationId xmlns:p14="http://schemas.microsoft.com/office/powerpoint/2010/main" val="828510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392" y="916311"/>
            <a:ext cx="10332720" cy="3547872"/>
          </a:xfrm>
        </p:spPr>
        <p:txBody>
          <a:bodyPr/>
          <a:lstStyle/>
          <a:p>
            <a:r>
              <a:rPr lang="en-US" sz="2000" b="1" dirty="0"/>
              <a:t>Sensitivity to Imbalance:</a:t>
            </a:r>
            <a:r>
              <a:rPr lang="en-US" sz="2000" dirty="0"/>
              <a:t> Logistic Regression may be more sensitive to class imbalance compared to SVM. If the dataset has imbalanced classes, Logistic Regression may struggle to correctly predict the minority class, resulting in lower recall and F1 scores.</a:t>
            </a:r>
          </a:p>
          <a:p>
            <a:endParaRPr lang="en-US" sz="2000" b="1" dirty="0"/>
          </a:p>
          <a:p>
            <a:r>
              <a:rPr lang="en-US" sz="2000" b="1" dirty="0"/>
              <a:t>Computational Complexity:</a:t>
            </a:r>
            <a:r>
              <a:rPr lang="en-US" sz="2000" dirty="0"/>
              <a:t> SVMs tend to be more computationally intensive, especially for large datasets or datasets with high-dimensional feature spaces. Logistic Regression, being a simpler model, may be more efficient to train and deploy in certain scenarios.</a:t>
            </a:r>
          </a:p>
        </p:txBody>
      </p:sp>
      <p:sp>
        <p:nvSpPr>
          <p:cNvPr id="4" name="Slide Number Placeholder 3"/>
          <p:cNvSpPr>
            <a:spLocks noGrp="1"/>
          </p:cNvSpPr>
          <p:nvPr>
            <p:ph type="sldNum" sz="quarter" idx="11"/>
          </p:nvPr>
        </p:nvSpPr>
        <p:spPr/>
        <p:txBody>
          <a:bodyPr/>
          <a:lstStyle/>
          <a:p>
            <a:fld id="{294A09A9-5501-47C1-A89A-A340965A2BE2}" type="slidenum">
              <a:rPr lang="en-US" smtClean="0"/>
              <a:pPr/>
              <a:t>34</a:t>
            </a:fld>
            <a:endParaRPr lang="en-US" dirty="0"/>
          </a:p>
        </p:txBody>
      </p:sp>
      <p:sp>
        <p:nvSpPr>
          <p:cNvPr id="5" name="Footer Placeholder 4"/>
          <p:cNvSpPr>
            <a:spLocks noGrp="1"/>
          </p:cNvSpPr>
          <p:nvPr>
            <p:ph type="ftr" sz="quarter" idx="10"/>
          </p:nvPr>
        </p:nvSpPr>
        <p:spPr/>
        <p:txBody>
          <a:bodyPr/>
          <a:lstStyle/>
          <a:p>
            <a:r>
              <a:rPr lang="en-US"/>
              <a:t>Crypto: investing &amp; trading</a:t>
            </a:r>
            <a:endParaRPr lang="en-US" dirty="0"/>
          </a:p>
        </p:txBody>
      </p:sp>
    </p:spTree>
    <p:extLst>
      <p:ext uri="{BB962C8B-B14F-4D97-AF65-F5344CB8AC3E}">
        <p14:creationId xmlns:p14="http://schemas.microsoft.com/office/powerpoint/2010/main" val="810201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CABC7-CC05-2448-1698-4742CDBB4B74}"/>
              </a:ext>
            </a:extLst>
          </p:cNvPr>
          <p:cNvSpPr>
            <a:spLocks noGrp="1"/>
          </p:cNvSpPr>
          <p:nvPr>
            <p:ph type="title"/>
          </p:nvPr>
        </p:nvSpPr>
        <p:spPr>
          <a:xfrm>
            <a:off x="850392" y="832104"/>
            <a:ext cx="10881360" cy="822960"/>
          </a:xfrm>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7615767A-48C5-172B-1A77-38D81CC60523}"/>
              </a:ext>
            </a:extLst>
          </p:cNvPr>
          <p:cNvSpPr>
            <a:spLocks noGrp="1"/>
          </p:cNvSpPr>
          <p:nvPr>
            <p:ph idx="1"/>
          </p:nvPr>
        </p:nvSpPr>
        <p:spPr>
          <a:xfrm>
            <a:off x="1316908" y="1655064"/>
            <a:ext cx="10332720" cy="4461064"/>
          </a:xfrm>
        </p:spPr>
        <p:txBody>
          <a:bodyPr/>
          <a:lstStyle/>
          <a:p>
            <a:pPr marL="0" indent="0">
              <a:buNone/>
            </a:pPr>
            <a:endParaRPr lang="en-IN" dirty="0"/>
          </a:p>
          <a:p>
            <a:r>
              <a:rPr lang="en-IN" dirty="0"/>
              <a:t>1. Google Colab: Colaboratory.</a:t>
            </a:r>
          </a:p>
          <a:p>
            <a:r>
              <a:rPr lang="en-IN" dirty="0"/>
              <a:t>2. Scikit-learn: Machine Learning in Python.</a:t>
            </a:r>
          </a:p>
          <a:p>
            <a:r>
              <a:rPr lang="en-IN" dirty="0"/>
              <a:t>3. Coursera: "Machine Learning" course by Andrew Ng.</a:t>
            </a:r>
          </a:p>
          <a:p>
            <a:r>
              <a:rPr lang="en-IN" dirty="0"/>
              <a:t>4. Coursera: “Machine Learning” course by </a:t>
            </a:r>
            <a:r>
              <a:rPr lang="en-IN" dirty="0" err="1"/>
              <a:t>Siddarthan</a:t>
            </a:r>
            <a:r>
              <a:rPr lang="en-IN" dirty="0"/>
              <a:t>.</a:t>
            </a:r>
          </a:p>
          <a:p>
            <a:r>
              <a:rPr lang="en-IN" dirty="0"/>
              <a:t>5. Assembly AI: Machine Learning Course.</a:t>
            </a:r>
          </a:p>
        </p:txBody>
      </p:sp>
      <p:sp>
        <p:nvSpPr>
          <p:cNvPr id="4" name="Slide Number Placeholder 3">
            <a:extLst>
              <a:ext uri="{FF2B5EF4-FFF2-40B4-BE49-F238E27FC236}">
                <a16:creationId xmlns:a16="http://schemas.microsoft.com/office/drawing/2014/main" id="{FD9726B0-163E-87E2-40CC-915BC8B7BF1F}"/>
              </a:ext>
            </a:extLst>
          </p:cNvPr>
          <p:cNvSpPr>
            <a:spLocks noGrp="1"/>
          </p:cNvSpPr>
          <p:nvPr>
            <p:ph type="sldNum" sz="quarter" idx="11"/>
          </p:nvPr>
        </p:nvSpPr>
        <p:spPr/>
        <p:txBody>
          <a:bodyPr/>
          <a:lstStyle/>
          <a:p>
            <a:fld id="{294A09A9-5501-47C1-A89A-A340965A2BE2}" type="slidenum">
              <a:rPr lang="en-US" smtClean="0"/>
              <a:pPr/>
              <a:t>35</a:t>
            </a:fld>
            <a:endParaRPr lang="en-US" dirty="0"/>
          </a:p>
        </p:txBody>
      </p:sp>
    </p:spTree>
    <p:extLst>
      <p:ext uri="{BB962C8B-B14F-4D97-AF65-F5344CB8AC3E}">
        <p14:creationId xmlns:p14="http://schemas.microsoft.com/office/powerpoint/2010/main" val="35985403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sz="4800" b="1" spc="600" dirty="0">
                <a:ln w="28575">
                  <a:noFill/>
                  <a:prstDash val="solid"/>
                </a:ln>
                <a:solidFill>
                  <a:schemeClr val="bg1"/>
                </a:solidFill>
                <a:latin typeface="Tw Cen MT" panose="020B0602020104020603" pitchFamily="34" charset="77"/>
              </a:rPr>
              <a:t>THANK YOU</a:t>
            </a:r>
            <a:endParaRPr lang="en-US" dirty="0"/>
          </a:p>
        </p:txBody>
      </p:sp>
      <p:sp>
        <p:nvSpPr>
          <p:cNvPr id="3" name="Text Placeholder 2">
            <a:extLst>
              <a:ext uri="{FF2B5EF4-FFF2-40B4-BE49-F238E27FC236}">
                <a16:creationId xmlns:a16="http://schemas.microsoft.com/office/drawing/2014/main" id="{55519D01-29BE-BE76-41C5-9D58AD8119DC}"/>
              </a:ext>
            </a:extLst>
          </p:cNvPr>
          <p:cNvSpPr>
            <a:spLocks noGrp="1"/>
          </p:cNvSpPr>
          <p:nvPr>
            <p:ph type="body" idx="1"/>
          </p:nvPr>
        </p:nvSpPr>
        <p:spPr/>
        <p:txBody>
          <a:bodyPr vert="horz" lIns="91440" tIns="45720" rIns="91440" bIns="45720" rtlCol="0" anchor="t">
            <a:noAutofit/>
          </a:bodyPr>
          <a:lstStyle/>
          <a:p>
            <a:pPr algn="l"/>
            <a:endParaRPr lang="en-US" dirty="0">
              <a:latin typeface="Segoe UI Light" panose="020B0502040204020203" pitchFamily="34" charset="0"/>
              <a:ea typeface="Calibri" panose="020F0502020204030204"/>
              <a:cs typeface="Segoe UI Light" panose="020B0502040204020203" pitchFamily="34" charset="0"/>
            </a:endParaRPr>
          </a:p>
          <a:p>
            <a:endParaRPr lang="en-US" dirty="0"/>
          </a:p>
        </p:txBody>
      </p:sp>
    </p:spTree>
    <p:extLst>
      <p:ext uri="{BB962C8B-B14F-4D97-AF65-F5344CB8AC3E}">
        <p14:creationId xmlns:p14="http://schemas.microsoft.com/office/powerpoint/2010/main" val="187770123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2A942E-8D5D-63DE-1D92-1FED600FAFF5}"/>
              </a:ext>
            </a:extLst>
          </p:cNvPr>
          <p:cNvSpPr>
            <a:spLocks noGrp="1"/>
          </p:cNvSpPr>
          <p:nvPr>
            <p:ph type="sldNum" sz="quarter" idx="11"/>
          </p:nvPr>
        </p:nvSpPr>
        <p:spPr/>
        <p:txBody>
          <a:bodyPr/>
          <a:lstStyle/>
          <a:p>
            <a:fld id="{294A09A9-5501-47C1-A89A-A340965A2BE2}" type="slidenum">
              <a:rPr lang="en-US" smtClean="0"/>
              <a:pPr/>
              <a:t>4</a:t>
            </a:fld>
            <a:endParaRPr lang="en-US" dirty="0"/>
          </a:p>
        </p:txBody>
      </p:sp>
      <p:sp>
        <p:nvSpPr>
          <p:cNvPr id="5" name="Content Placeholder 4">
            <a:extLst>
              <a:ext uri="{FF2B5EF4-FFF2-40B4-BE49-F238E27FC236}">
                <a16:creationId xmlns:a16="http://schemas.microsoft.com/office/drawing/2014/main" id="{6C1C9C64-BFE4-0DCD-5902-530B3F69E70C}"/>
              </a:ext>
            </a:extLst>
          </p:cNvPr>
          <p:cNvSpPr>
            <a:spLocks noGrp="1"/>
          </p:cNvSpPr>
          <p:nvPr>
            <p:ph idx="1"/>
          </p:nvPr>
        </p:nvSpPr>
        <p:spPr>
          <a:xfrm>
            <a:off x="1536192" y="411480"/>
            <a:ext cx="10046208" cy="5649686"/>
          </a:xfrm>
        </p:spPr>
        <p:txBody>
          <a:bodyPr/>
          <a:lstStyle/>
          <a:p>
            <a:r>
              <a:rPr lang="en-US" b="1" dirty="0"/>
              <a:t>The need for a reliable and efficient loan status prediction model emerged from a desire to address these challenges and optimize the loan approval process.</a:t>
            </a:r>
          </a:p>
          <a:p>
            <a:r>
              <a:rPr lang="en-US" b="1" dirty="0"/>
              <a:t>Additionally, we emphasize the project's alignment with broader industry trends, such as the increasing adoption of machine learning techniques in finance and banking.</a:t>
            </a:r>
          </a:p>
          <a:p>
            <a:r>
              <a:rPr lang="en-US" b="1" dirty="0"/>
              <a:t> By elucidating the project's rationale, we aim to provide context and clarity regarding the underlying motivations driving its conception and development.</a:t>
            </a:r>
          </a:p>
          <a:p>
            <a:endParaRPr lang="en-US" sz="2000" dirty="0"/>
          </a:p>
          <a:p>
            <a:endParaRPr lang="en-US" sz="2000" dirty="0"/>
          </a:p>
          <a:p>
            <a:endParaRPr lang="en-IN" sz="2000" dirty="0"/>
          </a:p>
        </p:txBody>
      </p:sp>
    </p:spTree>
    <p:extLst>
      <p:ext uri="{BB962C8B-B14F-4D97-AF65-F5344CB8AC3E}">
        <p14:creationId xmlns:p14="http://schemas.microsoft.com/office/powerpoint/2010/main" val="5907782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119861-DEB9-4EC6-8292-4748181F78B6}"/>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
        <p:nvSpPr>
          <p:cNvPr id="4" name="Title 3">
            <a:extLst>
              <a:ext uri="{FF2B5EF4-FFF2-40B4-BE49-F238E27FC236}">
                <a16:creationId xmlns:a16="http://schemas.microsoft.com/office/drawing/2014/main" id="{1BF3168B-7109-A2AE-B9B4-48B935979C79}"/>
              </a:ext>
            </a:extLst>
          </p:cNvPr>
          <p:cNvSpPr>
            <a:spLocks noGrp="1"/>
          </p:cNvSpPr>
          <p:nvPr>
            <p:ph type="title"/>
          </p:nvPr>
        </p:nvSpPr>
        <p:spPr>
          <a:xfrm>
            <a:off x="1076905" y="414569"/>
            <a:ext cx="8878824" cy="756698"/>
          </a:xfrm>
        </p:spPr>
        <p:txBody>
          <a:bodyPr/>
          <a:lstStyle/>
          <a:p>
            <a:r>
              <a:rPr lang="en-US" u="sng" dirty="0"/>
              <a:t>Introduction of project</a:t>
            </a:r>
          </a:p>
        </p:txBody>
      </p:sp>
      <p:sp>
        <p:nvSpPr>
          <p:cNvPr id="5" name="Content Placeholder 4">
            <a:extLst>
              <a:ext uri="{FF2B5EF4-FFF2-40B4-BE49-F238E27FC236}">
                <a16:creationId xmlns:a16="http://schemas.microsoft.com/office/drawing/2014/main" id="{857BCFCF-9C27-0382-B99D-C2430C45D31D}"/>
              </a:ext>
            </a:extLst>
          </p:cNvPr>
          <p:cNvSpPr>
            <a:spLocks noGrp="1"/>
          </p:cNvSpPr>
          <p:nvPr>
            <p:ph idx="1"/>
          </p:nvPr>
        </p:nvSpPr>
        <p:spPr>
          <a:xfrm>
            <a:off x="1379616" y="1304712"/>
            <a:ext cx="6877280" cy="5409988"/>
          </a:xfrm>
        </p:spPr>
        <p:txBody>
          <a:bodyPr vert="horz" lIns="91440" tIns="45720" rIns="91440" bIns="45720" rtlCol="0" anchor="t">
            <a:noAutofit/>
          </a:bodyPr>
          <a:lstStyle/>
          <a:p>
            <a:r>
              <a:rPr lang="en-US" b="1" dirty="0"/>
              <a:t>Context and Significance:</a:t>
            </a:r>
            <a:endParaRPr lang="en-US" dirty="0"/>
          </a:p>
          <a:p>
            <a:pPr lvl="1"/>
            <a:r>
              <a:rPr lang="en-US" dirty="0"/>
              <a:t>In an era characterized by rapid technological advancements, the traditional processes governing loan approval often prove inefficient and prone to human bias. Recognizing the critical need for modernization within the financial sector, our project endeavors to revolutionize the loan assessment process through the application of machine learning.</a:t>
            </a:r>
          </a:p>
          <a:p>
            <a:r>
              <a:rPr lang="en-US" b="1" dirty="0"/>
              <a:t>Project Objectives:</a:t>
            </a:r>
            <a:endParaRPr lang="en-US" dirty="0"/>
          </a:p>
          <a:p>
            <a:pPr lvl="1"/>
            <a:r>
              <a:rPr lang="en-US" dirty="0"/>
              <a:t>At the heart of our project lies the ambition to develop a robust Loan Status Prediction Model capable of accurately evaluating loan applications based on a diverse array of applicant attributes. By harnessing the power of data-driven insights, we aim to enhance the efficiency, accuracy, and fairness of loan approval decisions.</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78019" t="34963" r="5156" b="39938"/>
          <a:stretch/>
        </p:blipFill>
        <p:spPr>
          <a:xfrm>
            <a:off x="8447963" y="1171267"/>
            <a:ext cx="3480179" cy="4820100"/>
          </a:xfrm>
          <a:prstGeom prst="rect">
            <a:avLst/>
          </a:prstGeom>
        </p:spPr>
      </p:pic>
    </p:spTree>
    <p:extLst>
      <p:ext uri="{BB962C8B-B14F-4D97-AF65-F5344CB8AC3E}">
        <p14:creationId xmlns:p14="http://schemas.microsoft.com/office/powerpoint/2010/main" val="12179309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94A09A9-5501-47C1-A89A-A340965A2BE2}" type="slidenum">
              <a:rPr lang="en-US" smtClean="0"/>
              <a:pPr/>
              <a:t>6</a:t>
            </a:fld>
            <a:endParaRPr lang="en-US" dirty="0"/>
          </a:p>
        </p:txBody>
      </p:sp>
      <p:sp>
        <p:nvSpPr>
          <p:cNvPr id="5" name="Content Placeholder 4"/>
          <p:cNvSpPr>
            <a:spLocks noGrp="1"/>
          </p:cNvSpPr>
          <p:nvPr>
            <p:ph idx="1"/>
          </p:nvPr>
        </p:nvSpPr>
        <p:spPr>
          <a:xfrm>
            <a:off x="1536191" y="722376"/>
            <a:ext cx="9941575" cy="6033266"/>
          </a:xfrm>
        </p:spPr>
        <p:txBody>
          <a:bodyPr/>
          <a:lstStyle/>
          <a:p>
            <a:r>
              <a:rPr lang="en-US" b="1" dirty="0"/>
              <a:t>Dataset Overview:</a:t>
            </a:r>
            <a:endParaRPr lang="en-US" dirty="0"/>
          </a:p>
          <a:p>
            <a:pPr lvl="1"/>
            <a:r>
              <a:rPr lang="en-US" dirty="0"/>
              <a:t>Leveraging a comprehensive dataset encompassing various demographic, financial, and credit-related features, our project seeks to uncover valuable patterns and trends that can inform the predictive modeling process. With a meticulous focus on data quality and relevance, we aim to derive actionable insights to fuel our predictive model's development.</a:t>
            </a:r>
          </a:p>
          <a:p>
            <a:r>
              <a:rPr lang="en-US" b="1" dirty="0"/>
              <a:t>Expected Impact:</a:t>
            </a:r>
            <a:endParaRPr lang="en-US" dirty="0"/>
          </a:p>
          <a:p>
            <a:pPr lvl="1"/>
            <a:r>
              <a:rPr lang="en-US" dirty="0"/>
              <a:t>Through the implementation of our Loan Status Prediction Model, we anticipate significant positive outcomes for both lenders and borrowers. By streamlining the loan approval process, reducing processing times, and mitigating the risk of default, our model has the potential to foster greater financial inclusivity and empowerment while bolstering the overall efficiency of lending institutions.</a:t>
            </a:r>
          </a:p>
          <a:p>
            <a:endParaRPr lang="en-US" dirty="0"/>
          </a:p>
        </p:txBody>
      </p:sp>
    </p:spTree>
    <p:extLst>
      <p:ext uri="{BB962C8B-B14F-4D97-AF65-F5344CB8AC3E}">
        <p14:creationId xmlns:p14="http://schemas.microsoft.com/office/powerpoint/2010/main" val="564513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C5C6B2-C699-A540-B62E-A2E7447B0BD9}"/>
              </a:ext>
            </a:extLst>
          </p:cNvPr>
          <p:cNvSpPr>
            <a:spLocks noGrp="1"/>
          </p:cNvSpPr>
          <p:nvPr>
            <p:ph type="sldNum" sz="quarter" idx="11"/>
          </p:nvPr>
        </p:nvSpPr>
        <p:spPr/>
        <p:txBody>
          <a:bodyPr/>
          <a:lstStyle/>
          <a:p>
            <a:fld id="{294A09A9-5501-47C1-A89A-A340965A2BE2}" type="slidenum">
              <a:rPr lang="en-US" smtClean="0"/>
              <a:pPr/>
              <a:t>7</a:t>
            </a:fld>
            <a:endParaRPr lang="en-US" dirty="0"/>
          </a:p>
        </p:txBody>
      </p:sp>
      <p:sp>
        <p:nvSpPr>
          <p:cNvPr id="4" name="Title 3">
            <a:extLst>
              <a:ext uri="{FF2B5EF4-FFF2-40B4-BE49-F238E27FC236}">
                <a16:creationId xmlns:a16="http://schemas.microsoft.com/office/drawing/2014/main" id="{1C512EED-07CD-B6AD-3651-5A6BDE8E2854}"/>
              </a:ext>
            </a:extLst>
          </p:cNvPr>
          <p:cNvSpPr>
            <a:spLocks noGrp="1"/>
          </p:cNvSpPr>
          <p:nvPr>
            <p:ph type="title"/>
          </p:nvPr>
        </p:nvSpPr>
        <p:spPr>
          <a:xfrm>
            <a:off x="1536192" y="414570"/>
            <a:ext cx="8878824" cy="714944"/>
          </a:xfrm>
        </p:spPr>
        <p:txBody>
          <a:bodyPr/>
          <a:lstStyle/>
          <a:p>
            <a:r>
              <a:rPr lang="en-US" u="sng" dirty="0"/>
              <a:t>Current challenges FACED</a:t>
            </a:r>
          </a:p>
        </p:txBody>
      </p:sp>
      <p:sp>
        <p:nvSpPr>
          <p:cNvPr id="5" name="Content Placeholder 4">
            <a:extLst>
              <a:ext uri="{FF2B5EF4-FFF2-40B4-BE49-F238E27FC236}">
                <a16:creationId xmlns:a16="http://schemas.microsoft.com/office/drawing/2014/main" id="{F8E3D477-F691-173C-A3B9-646CC79C7F30}"/>
              </a:ext>
            </a:extLst>
          </p:cNvPr>
          <p:cNvSpPr>
            <a:spLocks noGrp="1"/>
          </p:cNvSpPr>
          <p:nvPr>
            <p:ph idx="1"/>
          </p:nvPr>
        </p:nvSpPr>
        <p:spPr>
          <a:xfrm>
            <a:off x="1233480" y="1127259"/>
            <a:ext cx="7733100" cy="5537381"/>
          </a:xfrm>
        </p:spPr>
        <p:txBody>
          <a:bodyPr vert="horz" lIns="91440" tIns="45720" rIns="91440" bIns="45720" rtlCol="0" anchor="t">
            <a:noAutofit/>
          </a:bodyPr>
          <a:lstStyle/>
          <a:p>
            <a:r>
              <a:rPr lang="en-US" sz="1800" dirty="0"/>
              <a:t>Despite the critical role of loans in facilitating economic growth and personal financial stability, the traditional process of assessing loan applications is often plagued by inefficiencies and subjectivity. Manual evaluation methods, reliant on limited information and prone to human bias, contribute to prolonged processing times, suboptimal decision-making, and disparities in loan approval outcomes.</a:t>
            </a:r>
          </a:p>
          <a:p>
            <a:r>
              <a:rPr lang="en-US" sz="1800" dirty="0"/>
              <a:t>The overarching challenge lies in the need for a more objective, data-driven approach to loan assessment that harnesses the power of machine learning to analyze a diverse array of applicant attributes. By developing a robust Loan Status Prediction Model, capable of accurately predicting the likelihood of loan approval based on comprehensive applicant profiles, we aim to address these challenges and revolutionize the loan approval process.</a:t>
            </a:r>
          </a:p>
        </p:txBody>
      </p:sp>
    </p:spTree>
    <p:extLst>
      <p:ext uri="{BB962C8B-B14F-4D97-AF65-F5344CB8AC3E}">
        <p14:creationId xmlns:p14="http://schemas.microsoft.com/office/powerpoint/2010/main" val="1944984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94A09A9-5501-47C1-A89A-A340965A2BE2}" type="slidenum">
              <a:rPr lang="en-US" smtClean="0"/>
              <a:pPr/>
              <a:t>8</a:t>
            </a:fld>
            <a:endParaRPr lang="en-US" dirty="0"/>
          </a:p>
        </p:txBody>
      </p:sp>
      <p:sp>
        <p:nvSpPr>
          <p:cNvPr id="12" name="Title 9"/>
          <p:cNvSpPr>
            <a:spLocks noGrp="1"/>
          </p:cNvSpPr>
          <p:nvPr>
            <p:ph idx="1"/>
          </p:nvPr>
        </p:nvSpPr>
        <p:spPr>
          <a:xfrm>
            <a:off x="1014414" y="722313"/>
            <a:ext cx="7706506" cy="5038725"/>
          </a:xfrm>
        </p:spPr>
        <p:txBody>
          <a:bodyPr/>
          <a:lstStyle/>
          <a:p>
            <a:pPr>
              <a:lnSpc>
                <a:spcPct val="150000"/>
              </a:lnSpc>
            </a:pPr>
            <a:r>
              <a:rPr lang="en-US" sz="1800" dirty="0"/>
              <a:t>Our project seeks to tackle this problem by leveraging advanced machine learning techniques to create a predictive model that enhances the efficiency, accuracy, and fairness of loan approval decisions. By identifying key predictors of loan status and automating the decision-making process, our model aims to streamline operations for lending institutions while promoting greater financial inclusivity and empowerment for borrowers.</a:t>
            </a:r>
          </a:p>
          <a:p>
            <a:pPr>
              <a:lnSpc>
                <a:spcPct val="150000"/>
              </a:lnSpc>
            </a:pPr>
            <a:r>
              <a:rPr lang="en-US" sz="1800" dirty="0"/>
              <a:t>The primary goal of our project is to develop a scalable and reliable Loan Status Prediction Model that can effectively handle large volumes of loan applications, optimize decision-making processes, and adapt to evolving lending trends. By achieving this goal, we aim to set a new standard for loan assessment practices and contribute to a more equitable and efficient financial ecosystem.</a:t>
            </a:r>
          </a:p>
        </p:txBody>
      </p:sp>
    </p:spTree>
    <p:extLst>
      <p:ext uri="{BB962C8B-B14F-4D97-AF65-F5344CB8AC3E}">
        <p14:creationId xmlns:p14="http://schemas.microsoft.com/office/powerpoint/2010/main" val="1855119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C042DC-A04F-959C-BD98-930F5944F966}"/>
              </a:ext>
            </a:extLst>
          </p:cNvPr>
          <p:cNvSpPr>
            <a:spLocks noGrp="1"/>
          </p:cNvSpPr>
          <p:nvPr>
            <p:ph type="sldNum" sz="quarter" idx="11"/>
          </p:nvPr>
        </p:nvSpPr>
        <p:spPr/>
        <p:txBody>
          <a:bodyPr/>
          <a:lstStyle/>
          <a:p>
            <a:fld id="{294A09A9-5501-47C1-A89A-A340965A2BE2}" type="slidenum">
              <a:rPr lang="en-US" smtClean="0"/>
              <a:pPr/>
              <a:t>9</a:t>
            </a:fld>
            <a:endParaRPr lang="en-US" dirty="0"/>
          </a:p>
        </p:txBody>
      </p:sp>
      <p:sp>
        <p:nvSpPr>
          <p:cNvPr id="4" name="Title 3">
            <a:extLst>
              <a:ext uri="{FF2B5EF4-FFF2-40B4-BE49-F238E27FC236}">
                <a16:creationId xmlns:a16="http://schemas.microsoft.com/office/drawing/2014/main" id="{640A5D18-F667-B3F4-CCA4-D5760824E3A0}"/>
              </a:ext>
            </a:extLst>
          </p:cNvPr>
          <p:cNvSpPr>
            <a:spLocks noGrp="1"/>
          </p:cNvSpPr>
          <p:nvPr>
            <p:ph type="title"/>
          </p:nvPr>
        </p:nvSpPr>
        <p:spPr>
          <a:xfrm>
            <a:off x="1296110" y="109183"/>
            <a:ext cx="8878824" cy="1145592"/>
          </a:xfrm>
        </p:spPr>
        <p:txBody>
          <a:bodyPr/>
          <a:lstStyle/>
          <a:p>
            <a:r>
              <a:rPr lang="en-US" dirty="0"/>
              <a:t>Project Feasibility Assessment</a:t>
            </a:r>
          </a:p>
        </p:txBody>
      </p:sp>
      <p:sp>
        <p:nvSpPr>
          <p:cNvPr id="5" name="Content Placeholder 4">
            <a:extLst>
              <a:ext uri="{FF2B5EF4-FFF2-40B4-BE49-F238E27FC236}">
                <a16:creationId xmlns:a16="http://schemas.microsoft.com/office/drawing/2014/main" id="{1C4638D1-E9C5-FD51-5CFB-9F57EEA5F3AB}"/>
              </a:ext>
            </a:extLst>
          </p:cNvPr>
          <p:cNvSpPr>
            <a:spLocks noGrp="1"/>
          </p:cNvSpPr>
          <p:nvPr>
            <p:ph idx="1"/>
          </p:nvPr>
        </p:nvSpPr>
        <p:spPr>
          <a:xfrm>
            <a:off x="1296110" y="1503039"/>
            <a:ext cx="6422136" cy="4877937"/>
          </a:xfrm>
        </p:spPr>
        <p:txBody>
          <a:bodyPr vert="horz" lIns="91440" tIns="45720" rIns="91440" bIns="45720" rtlCol="0" anchor="t">
            <a:noAutofit/>
          </a:bodyPr>
          <a:lstStyle/>
          <a:p>
            <a:r>
              <a:rPr lang="en-US" sz="2800" b="1" dirty="0">
                <a:cs typeface="Segoe UI"/>
              </a:rPr>
              <a:t>Hardware </a:t>
            </a:r>
            <a:r>
              <a:rPr lang="en-US" sz="2800" dirty="0">
                <a:cs typeface="Segoe UI"/>
              </a:rPr>
              <a:t>:</a:t>
            </a:r>
            <a:r>
              <a:rPr lang="en-US" sz="1800" b="1" dirty="0"/>
              <a:t>The project's code does not impose any special hardware requirements. It should seamlessly execute on any modern computer equipped with a processor similar to i3/i5/i7 or above. As for memory, a minimum of 8.00 GB RAM is recommended to ensure smooth performance during data preprocessing, model training, and evaluation stages.</a:t>
            </a:r>
          </a:p>
          <a:p>
            <a:pPr marL="347345" indent="-347345" algn="just"/>
            <a:r>
              <a:rPr lang="en-US" sz="2800" b="1" dirty="0">
                <a:cs typeface="Segoe UI"/>
              </a:rPr>
              <a:t>Software </a:t>
            </a:r>
            <a:r>
              <a:rPr lang="en-US" sz="2800" dirty="0">
                <a:cs typeface="Segoe UI"/>
              </a:rPr>
              <a:t>: </a:t>
            </a:r>
            <a:r>
              <a:rPr lang="en-US" sz="1800" b="1" dirty="0">
                <a:ea typeface="+mn-lt"/>
                <a:cs typeface="+mn-lt"/>
              </a:rPr>
              <a:t>The code uses standard Python libraries for data analysis and machine learning, which are widely supported and easy to install. Therefore, it is feasible in terms of software requirements.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8246" y="4125245"/>
            <a:ext cx="4244564" cy="207249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8246" y="1712555"/>
            <a:ext cx="4244564" cy="2229452"/>
          </a:xfrm>
          <a:prstGeom prst="rect">
            <a:avLst/>
          </a:prstGeom>
        </p:spPr>
      </p:pic>
    </p:spTree>
    <p:extLst>
      <p:ext uri="{BB962C8B-B14F-4D97-AF65-F5344CB8AC3E}">
        <p14:creationId xmlns:p14="http://schemas.microsoft.com/office/powerpoint/2010/main" val="21068212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6493A3-2B83-4E58-86AD-56A2F2A20F12}">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s>
</ds:datastoreItem>
</file>

<file path=customXml/itemProps2.xml><?xml version="1.0" encoding="utf-8"?>
<ds:datastoreItem xmlns:ds="http://schemas.openxmlformats.org/officeDocument/2006/customXml" ds:itemID="{F8B8ECF1-2A9D-464C-AFE8-2B3295D0BF97}">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3.xml><?xml version="1.0" encoding="utf-8"?>
<ds:datastoreItem xmlns:ds="http://schemas.openxmlformats.org/officeDocument/2006/customXml" ds:itemID="{4F1F1912-3146-44AF-A389-9E8B77BB368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TotalTime>370</TotalTime>
  <Words>2191</Words>
  <Application>Microsoft Office PowerPoint</Application>
  <PresentationFormat>Widescreen</PresentationFormat>
  <Paragraphs>163</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Loan Status Prediction model  A Machine Learning    PROJECT</vt:lpstr>
      <vt:lpstr>Outline of project</vt:lpstr>
      <vt:lpstr>Project rationale</vt:lpstr>
      <vt:lpstr>PowerPoint Presentation</vt:lpstr>
      <vt:lpstr>Introduction of project</vt:lpstr>
      <vt:lpstr>PowerPoint Presentation</vt:lpstr>
      <vt:lpstr>Current challenges FACED</vt:lpstr>
      <vt:lpstr>PowerPoint Presentation</vt:lpstr>
      <vt:lpstr>Project Feasibility Assessment</vt:lpstr>
      <vt:lpstr>Dataset</vt:lpstr>
      <vt:lpstr>PowerPoint Presentation</vt:lpstr>
      <vt:lpstr>Data pre-processing</vt:lpstr>
      <vt:lpstr>PowerPoint Presentation</vt:lpstr>
      <vt:lpstr>#Missing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Models used:-</vt:lpstr>
      <vt:lpstr>Performance Measures and result</vt:lpstr>
      <vt:lpstr>PowerPoint Presentation</vt:lpstr>
      <vt:lpstr>PowerPoint Presentation</vt:lpstr>
      <vt:lpstr>PowerPoint Presentation</vt:lpstr>
      <vt:lpstr>Performance measures for logistic regression:-</vt:lpstr>
      <vt:lpstr>Result </vt:lpstr>
      <vt:lpstr>PowerPoint Presentation</vt:lpstr>
      <vt:lpstr>Limitations</vt:lpstr>
      <vt:lpstr>PowerPoint Presentation</vt:lpstr>
      <vt:lpstr>PowerPoint Presentation</vt:lpstr>
      <vt:lpstr>Conclusion</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Parkinson’s disease Classification  (Machine Learning)</dc:title>
  <dc:creator>Anmol Sharan</dc:creator>
  <cp:lastModifiedBy>Alok Ranjan</cp:lastModifiedBy>
  <cp:revision>94</cp:revision>
  <dcterms:created xsi:type="dcterms:W3CDTF">2024-04-04T16:54:10Z</dcterms:created>
  <dcterms:modified xsi:type="dcterms:W3CDTF">2024-04-08T05:41:37Z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